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60" r:id="rId4"/>
    <p:sldId id="257" r:id="rId5"/>
    <p:sldId id="261" r:id="rId6"/>
    <p:sldId id="270" r:id="rId7"/>
    <p:sldId id="271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80" r:id="rId16"/>
    <p:sldId id="281" r:id="rId17"/>
    <p:sldId id="284" r:id="rId18"/>
    <p:sldId id="282" r:id="rId19"/>
    <p:sldId id="283" r:id="rId20"/>
    <p:sldId id="269" r:id="rId21"/>
    <p:sldId id="274" r:id="rId22"/>
    <p:sldId id="275" r:id="rId23"/>
    <p:sldId id="276" r:id="rId24"/>
    <p:sldId id="277" r:id="rId25"/>
    <p:sldId id="278" r:id="rId26"/>
    <p:sldId id="279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FINANCIERO" initials="A" lastIdx="1" clrIdx="0">
    <p:extLst>
      <p:ext uri="{19B8F6BF-5375-455C-9EA6-DF929625EA0E}">
        <p15:presenceInfo xmlns:p15="http://schemas.microsoft.com/office/powerpoint/2012/main" userId="AFINANCI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L" dirty="0"/>
              <a:t>SUBVENCIÓN 2018</a:t>
            </a:r>
            <a:r>
              <a:rPr lang="es-CL" baseline="0" dirty="0"/>
              <a:t> </a:t>
            </a:r>
            <a:endParaRPr lang="es-C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Hoja2!$C$15</c:f>
              <c:strCache>
                <c:ptCount val="1"/>
                <c:pt idx="0">
                  <c:v>GENERAL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7883991272407724E-2"/>
                  <c:y val="-4.230709353376605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52-4DE5-9C35-C222349711F9}"/>
                </c:ext>
              </c:extLst>
            </c:dLbl>
            <c:dLbl>
              <c:idx val="2"/>
              <c:layout>
                <c:manualLayout>
                  <c:x val="-1.3357844139786391E-2"/>
                  <c:y val="-4.230709353376605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F52-4DE5-9C35-C222349711F9}"/>
                </c:ext>
              </c:extLst>
            </c:dLbl>
            <c:dLbl>
              <c:idx val="3"/>
              <c:layout>
                <c:manualLayout>
                  <c:x val="1.7810458853048522E-2"/>
                  <c:y val="-5.358898514277034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F52-4DE5-9C35-C222349711F9}"/>
                </c:ext>
              </c:extLst>
            </c:dLbl>
            <c:spPr>
              <a:solidFill>
                <a:prstClr val="white">
                  <a:lumMod val="8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Hoja2!$D$14:$G$14</c:f>
              <c:strCache>
                <c:ptCount val="4"/>
                <c:pt idx="0">
                  <c:v> Precargados 2018</c:v>
                </c:pt>
                <c:pt idx="1">
                  <c:v>Ajuste Reliquidacion Junio 2018</c:v>
                </c:pt>
                <c:pt idx="2">
                  <c:v>Saldo 2017</c:v>
                </c:pt>
                <c:pt idx="3">
                  <c:v>INGRESOS SUBV. 2018 + SALDO INICIAL</c:v>
                </c:pt>
              </c:strCache>
            </c:strRef>
          </c:cat>
          <c:val>
            <c:numRef>
              <c:f>Hoja2!$D$15:$G$15</c:f>
              <c:numCache>
                <c:formatCode>#,##0</c:formatCode>
                <c:ptCount val="4"/>
                <c:pt idx="0">
                  <c:v>1355389727</c:v>
                </c:pt>
                <c:pt idx="1">
                  <c:v>18890911</c:v>
                </c:pt>
                <c:pt idx="2">
                  <c:v>67</c:v>
                </c:pt>
                <c:pt idx="3">
                  <c:v>1374280705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52-4DE5-9C35-C222349711F9}"/>
            </c:ext>
          </c:extLst>
        </c:ser>
        <c:ser>
          <c:idx val="1"/>
          <c:order val="1"/>
          <c:tx>
            <c:strRef>
              <c:f>Hoja2!$C$16</c:f>
              <c:strCache>
                <c:ptCount val="1"/>
                <c:pt idx="0">
                  <c:v>GRATUIDAD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6.5305015794511242E-2"/>
                  <c:y val="-0.112818916090042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Gratuidad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52-4DE5-9C35-C222349711F9}"/>
                </c:ext>
              </c:extLst>
            </c:dLbl>
            <c:dLbl>
              <c:idx val="3"/>
              <c:layout>
                <c:manualLayout>
                  <c:x val="-1.0389434330944971E-2"/>
                  <c:y val="-0.143844118014804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Gratuidad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F52-4DE5-9C35-C222349711F9}"/>
                </c:ext>
              </c:extLst>
            </c:dLbl>
            <c:spPr>
              <a:solidFill>
                <a:prstClr val="white">
                  <a:lumMod val="8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Hoja2!$D$14:$G$14</c:f>
              <c:strCache>
                <c:ptCount val="4"/>
                <c:pt idx="0">
                  <c:v> Precargados 2018</c:v>
                </c:pt>
                <c:pt idx="1">
                  <c:v>Ajuste Reliquidacion Junio 2018</c:v>
                </c:pt>
                <c:pt idx="2">
                  <c:v>Saldo 2017</c:v>
                </c:pt>
                <c:pt idx="3">
                  <c:v>INGRESOS SUBV. 2018 + SALDO INICIAL</c:v>
                </c:pt>
              </c:strCache>
            </c:strRef>
          </c:cat>
          <c:val>
            <c:numRef>
              <c:f>Hoja2!$D$16:$G$16</c:f>
              <c:numCache>
                <c:formatCode>General</c:formatCode>
                <c:ptCount val="4"/>
                <c:pt idx="0" formatCode="#,##0">
                  <c:v>133128981</c:v>
                </c:pt>
                <c:pt idx="3" formatCode="#,##0">
                  <c:v>133128981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52-4DE5-9C35-C222349711F9}"/>
            </c:ext>
          </c:extLst>
        </c:ser>
        <c:ser>
          <c:idx val="2"/>
          <c:order val="2"/>
          <c:tx>
            <c:strRef>
              <c:f>Hoja2!$C$17</c:f>
              <c:strCache>
                <c:ptCount val="1"/>
                <c:pt idx="0">
                  <c:v>PIE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3.3845674827012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PIE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52-4DE5-9C35-C222349711F9}"/>
                </c:ext>
              </c:extLst>
            </c:dLbl>
            <c:dLbl>
              <c:idx val="3"/>
              <c:layout>
                <c:manualLayout>
                  <c:x val="-1.4842049044208191E-3"/>
                  <c:y val="-1.97433103157574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PIE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F52-4DE5-9C35-C222349711F9}"/>
                </c:ext>
              </c:extLst>
            </c:dLbl>
            <c:spPr>
              <a:solidFill>
                <a:prstClr val="white">
                  <a:lumMod val="8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Hoja2!$D$14:$G$14</c:f>
              <c:strCache>
                <c:ptCount val="4"/>
                <c:pt idx="0">
                  <c:v> Precargados 2018</c:v>
                </c:pt>
                <c:pt idx="1">
                  <c:v>Ajuste Reliquidacion Junio 2018</c:v>
                </c:pt>
                <c:pt idx="2">
                  <c:v>Saldo 2017</c:v>
                </c:pt>
                <c:pt idx="3">
                  <c:v>INGRESOS SUBV. 2018 + SALDO INICIAL</c:v>
                </c:pt>
              </c:strCache>
            </c:strRef>
          </c:cat>
          <c:val>
            <c:numRef>
              <c:f>Hoja2!$D$17:$G$17</c:f>
              <c:numCache>
                <c:formatCode>General</c:formatCode>
                <c:ptCount val="4"/>
                <c:pt idx="0" formatCode="#,##0">
                  <c:v>194805199</c:v>
                </c:pt>
                <c:pt idx="2" formatCode="#,##0">
                  <c:v>26544380</c:v>
                </c:pt>
                <c:pt idx="3" formatCode="#,##0">
                  <c:v>221349579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52-4DE5-9C35-C222349711F9}"/>
            </c:ext>
          </c:extLst>
        </c:ser>
        <c:ser>
          <c:idx val="3"/>
          <c:order val="3"/>
          <c:tx>
            <c:strRef>
              <c:f>Hoja2!$C$18</c:f>
              <c:strCache>
                <c:ptCount val="1"/>
                <c:pt idx="0">
                  <c:v>MANTENCION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9.795752369176676E-2"/>
                  <c:y val="-1.974331031575749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Mantención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F52-4DE5-9C35-C222349711F9}"/>
                </c:ext>
              </c:extLst>
            </c:dLbl>
            <c:spPr>
              <a:solidFill>
                <a:prstClr val="white">
                  <a:lumMod val="8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Hoja2!$D$14:$G$14</c:f>
              <c:strCache>
                <c:ptCount val="4"/>
                <c:pt idx="0">
                  <c:v> Precargados 2018</c:v>
                </c:pt>
                <c:pt idx="1">
                  <c:v>Ajuste Reliquidacion Junio 2018</c:v>
                </c:pt>
                <c:pt idx="2">
                  <c:v>Saldo 2017</c:v>
                </c:pt>
                <c:pt idx="3">
                  <c:v>INGRESOS SUBV. 2018 + SALDO INICIAL</c:v>
                </c:pt>
              </c:strCache>
            </c:strRef>
          </c:cat>
          <c:val>
            <c:numRef>
              <c:f>Hoja2!$D$18:$G$18</c:f>
              <c:numCache>
                <c:formatCode>#,##0</c:formatCode>
                <c:ptCount val="4"/>
                <c:pt idx="0">
                  <c:v>16675266</c:v>
                </c:pt>
                <c:pt idx="1">
                  <c:v>0</c:v>
                </c:pt>
                <c:pt idx="2">
                  <c:v>35377</c:v>
                </c:pt>
                <c:pt idx="3">
                  <c:v>16710643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52-4DE5-9C35-C222349711F9}"/>
            </c:ext>
          </c:extLst>
        </c:ser>
        <c:ser>
          <c:idx val="4"/>
          <c:order val="4"/>
          <c:tx>
            <c:strRef>
              <c:f>Hoja2!$C$19</c:f>
              <c:strCache>
                <c:ptCount val="1"/>
                <c:pt idx="0">
                  <c:v>PRORETENCION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4842049044207647E-3"/>
                  <c:y val="-0.2256378321800856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Proretención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52-4DE5-9C35-C222349711F9}"/>
                </c:ext>
              </c:extLst>
            </c:dLbl>
            <c:dLbl>
              <c:idx val="2"/>
              <c:layout>
                <c:manualLayout>
                  <c:x val="-2.226307356631076E-2"/>
                  <c:y val="-6.20504038495236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Proreten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F52-4DE5-9C35-C222349711F9}"/>
                </c:ext>
              </c:extLst>
            </c:dLbl>
            <c:dLbl>
              <c:idx val="3"/>
              <c:layout>
                <c:manualLayout>
                  <c:x val="5.7883991272407585E-2"/>
                  <c:y val="-0.1410236451125535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Proretenc.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52-4DE5-9C35-C222349711F9}"/>
                </c:ext>
              </c:extLst>
            </c:dLbl>
            <c:spPr>
              <a:solidFill>
                <a:prstClr val="white">
                  <a:lumMod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Hoja2!$D$14:$G$14</c:f>
              <c:strCache>
                <c:ptCount val="4"/>
                <c:pt idx="0">
                  <c:v> Precargados 2018</c:v>
                </c:pt>
                <c:pt idx="1">
                  <c:v>Ajuste Reliquidacion Junio 2018</c:v>
                </c:pt>
                <c:pt idx="2">
                  <c:v>Saldo 2017</c:v>
                </c:pt>
                <c:pt idx="3">
                  <c:v>INGRESOS SUBV. 2018 + SALDO INICIAL</c:v>
                </c:pt>
              </c:strCache>
            </c:strRef>
          </c:cat>
          <c:val>
            <c:numRef>
              <c:f>Hoja2!$D$19:$G$19</c:f>
              <c:numCache>
                <c:formatCode>General</c:formatCode>
                <c:ptCount val="4"/>
                <c:pt idx="0" formatCode="#,##0">
                  <c:v>22015230</c:v>
                </c:pt>
                <c:pt idx="1">
                  <c:v>0</c:v>
                </c:pt>
                <c:pt idx="2" formatCode="#,##0">
                  <c:v>16240757</c:v>
                </c:pt>
                <c:pt idx="3" formatCode="#,##0">
                  <c:v>38255987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52-4DE5-9C35-C222349711F9}"/>
            </c:ext>
          </c:extLst>
        </c:ser>
        <c:ser>
          <c:idx val="5"/>
          <c:order val="5"/>
          <c:tx>
            <c:strRef>
              <c:f>Hoja2!$C$20</c:f>
              <c:strCache>
                <c:ptCount val="1"/>
                <c:pt idx="0">
                  <c:v>SEP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9684098088414202E-2"/>
                  <c:y val="-2.25637832180085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52-4DE5-9C35-C222349711F9}"/>
                </c:ext>
              </c:extLst>
            </c:dLbl>
            <c:dLbl>
              <c:idx val="2"/>
              <c:layout>
                <c:manualLayout>
                  <c:x val="0"/>
                  <c:y val="-3.38456748270128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F52-4DE5-9C35-C222349711F9}"/>
                </c:ext>
              </c:extLst>
            </c:dLbl>
            <c:dLbl>
              <c:idx val="3"/>
              <c:layout>
                <c:manualLayout>
                  <c:x val="4.4526147132621305E-3"/>
                  <c:y val="-3.66661477292639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52-4DE5-9C35-C222349711F9}"/>
                </c:ext>
              </c:extLst>
            </c:dLbl>
            <c:spPr>
              <a:solidFill>
                <a:prstClr val="white">
                  <a:lumMod val="8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1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Hoja2!$D$14:$G$14</c:f>
              <c:strCache>
                <c:ptCount val="4"/>
                <c:pt idx="0">
                  <c:v> Precargados 2018</c:v>
                </c:pt>
                <c:pt idx="1">
                  <c:v>Ajuste Reliquidacion Junio 2018</c:v>
                </c:pt>
                <c:pt idx="2">
                  <c:v>Saldo 2017</c:v>
                </c:pt>
                <c:pt idx="3">
                  <c:v>INGRESOS SUBV. 2018 + SALDO INICIAL</c:v>
                </c:pt>
              </c:strCache>
            </c:strRef>
          </c:cat>
          <c:val>
            <c:numRef>
              <c:f>Hoja2!$D$20:$G$20</c:f>
              <c:numCache>
                <c:formatCode>#,##0</c:formatCode>
                <c:ptCount val="4"/>
                <c:pt idx="0">
                  <c:v>336436349</c:v>
                </c:pt>
                <c:pt idx="1">
                  <c:v>0</c:v>
                </c:pt>
                <c:pt idx="2">
                  <c:v>323302305</c:v>
                </c:pt>
                <c:pt idx="3">
                  <c:v>659738654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52-4DE5-9C35-C222349711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gapDepth val="500"/>
        <c:shape val="box"/>
        <c:axId val="278867375"/>
        <c:axId val="235229375"/>
        <c:axId val="0"/>
      </c:bar3DChart>
      <c:catAx>
        <c:axId val="27886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35229375"/>
        <c:crosses val="autoZero"/>
        <c:auto val="1"/>
        <c:lblAlgn val="ctr"/>
        <c:lblOffset val="100"/>
        <c:noMultiLvlLbl val="0"/>
      </c:catAx>
      <c:valAx>
        <c:axId val="235229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78867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GASTOS</a:t>
            </a:r>
            <a:r>
              <a:rPr lang="en-US" baseline="0" dirty="0"/>
              <a:t> POR SUBVENCIÓN 2018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Hoja2!$D$25</c:f>
              <c:strCache>
                <c:ptCount val="1"/>
                <c:pt idx="0">
                  <c:v>Gastos Remuner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Remuneraciones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C7-4402-8F6A-9DEEA01149F3}"/>
                </c:ext>
              </c:extLst>
            </c:dLbl>
            <c:dLbl>
              <c:idx val="1"/>
              <c:layout>
                <c:manualLayout>
                  <c:x val="-1.4885830951112001E-3"/>
                  <c:y val="-6.113915328180926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Remuner.Pie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C7-4402-8F6A-9DEEA01149F3}"/>
                </c:ext>
              </c:extLst>
            </c:dLbl>
            <c:dLbl>
              <c:idx val="4"/>
              <c:layout>
                <c:manualLayout>
                  <c:x val="-4.6146075948447308E-2"/>
                  <c:y val="-3.05695766409047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Remuner.Sep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AC7-4402-8F6A-9DEEA0114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Hoja2!$C$26:$C$30</c:f>
              <c:strCache>
                <c:ptCount val="5"/>
                <c:pt idx="0">
                  <c:v>GENERAL</c:v>
                </c:pt>
                <c:pt idx="1">
                  <c:v>PIE</c:v>
                </c:pt>
                <c:pt idx="2">
                  <c:v>MANTENCION</c:v>
                </c:pt>
                <c:pt idx="3">
                  <c:v>PRORETENCION</c:v>
                </c:pt>
                <c:pt idx="4">
                  <c:v>SEP</c:v>
                </c:pt>
              </c:strCache>
            </c:strRef>
          </c:cat>
          <c:val>
            <c:numRef>
              <c:f>Hoja2!$D$26:$D$30</c:f>
              <c:numCache>
                <c:formatCode>#,##0</c:formatCode>
                <c:ptCount val="5"/>
                <c:pt idx="0">
                  <c:v>877091835</c:v>
                </c:pt>
                <c:pt idx="1">
                  <c:v>172837379</c:v>
                </c:pt>
                <c:pt idx="2">
                  <c:v>0</c:v>
                </c:pt>
                <c:pt idx="3">
                  <c:v>0</c:v>
                </c:pt>
                <c:pt idx="4">
                  <c:v>135881552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7-4402-8F6A-9DEEA01149F3}"/>
            </c:ext>
          </c:extLst>
        </c:ser>
        <c:ser>
          <c:idx val="1"/>
          <c:order val="1"/>
          <c:tx>
            <c:strRef>
              <c:f>Hoja2!$E$25</c:f>
              <c:strCache>
                <c:ptCount val="1"/>
                <c:pt idx="0">
                  <c:v>Gastos Bienes y SS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Bienes,</a:t>
                    </a:r>
                    <a:r>
                      <a:rPr lang="en-US" baseline="0"/>
                      <a:t> Serv, Mant.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C7-4402-8F6A-9DEEA01149F3}"/>
                </c:ext>
              </c:extLst>
            </c:dLbl>
            <c:dLbl>
              <c:idx val="1"/>
              <c:layout>
                <c:manualLayout>
                  <c:x val="-1.6374414046223203E-2"/>
                  <c:y val="2.77905242190031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Bienes</a:t>
                    </a:r>
                    <a:r>
                      <a:rPr lang="en-US" baseline="0"/>
                      <a:t> y Servicios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AC7-4402-8F6A-9DEEA01149F3}"/>
                </c:ext>
              </c:extLst>
            </c:dLbl>
            <c:dLbl>
              <c:idx val="2"/>
              <c:layout>
                <c:manualLayout>
                  <c:x val="-1.042008166577851E-2"/>
                  <c:y val="-3.334862906280515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Gastos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Mant</a:t>
                    </a:r>
                    <a:r>
                      <a:rPr lang="en-US" baseline="0" dirty="0"/>
                      <a:t>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AC7-4402-8F6A-9DEEA01149F3}"/>
                </c:ext>
              </c:extLst>
            </c:dLbl>
            <c:dLbl>
              <c:idx val="3"/>
              <c:layout>
                <c:manualLayout>
                  <c:x val="-2.9771661902224002E-3"/>
                  <c:y val="-1.389526210950220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Bienes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Proret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AC7-4402-8F6A-9DEEA01149F3}"/>
                </c:ext>
              </c:extLst>
            </c:dLbl>
            <c:dLbl>
              <c:idx val="4"/>
              <c:layout>
                <c:manualLayout>
                  <c:x val="-5.0611825233780806E-2"/>
                  <c:y val="-6.3918205703709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Adquisic.-</a:t>
                    </a:r>
                    <a:r>
                      <a:rPr lang="en-US" baseline="0"/>
                      <a:t> Serv.Ate - Ate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AC7-4402-8F6A-9DEEA0114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Hoja2!$C$26:$C$30</c:f>
              <c:strCache>
                <c:ptCount val="5"/>
                <c:pt idx="0">
                  <c:v>GENERAL</c:v>
                </c:pt>
                <c:pt idx="1">
                  <c:v>PIE</c:v>
                </c:pt>
                <c:pt idx="2">
                  <c:v>MANTENCION</c:v>
                </c:pt>
                <c:pt idx="3">
                  <c:v>PRORETENCION</c:v>
                </c:pt>
                <c:pt idx="4">
                  <c:v>SEP</c:v>
                </c:pt>
              </c:strCache>
            </c:strRef>
          </c:cat>
          <c:val>
            <c:numRef>
              <c:f>Hoja2!$E$26:$E$30</c:f>
              <c:numCache>
                <c:formatCode>#,##0</c:formatCode>
                <c:ptCount val="5"/>
                <c:pt idx="0">
                  <c:v>478758286</c:v>
                </c:pt>
                <c:pt idx="1">
                  <c:v>18180533</c:v>
                </c:pt>
                <c:pt idx="2">
                  <c:v>16710643</c:v>
                </c:pt>
                <c:pt idx="3">
                  <c:v>20628391</c:v>
                </c:pt>
                <c:pt idx="4">
                  <c:v>509519295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C7-4402-8F6A-9DEEA01149F3}"/>
            </c:ext>
          </c:extLst>
        </c:ser>
        <c:ser>
          <c:idx val="2"/>
          <c:order val="2"/>
          <c:tx>
            <c:strRef>
              <c:f>Hoja2!$F$25</c:f>
              <c:strCache>
                <c:ptCount val="1"/>
                <c:pt idx="0">
                  <c:v>Gastos Honorarios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Honorarios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C7-4402-8F6A-9DEEA01149F3}"/>
                </c:ext>
              </c:extLst>
            </c:dLbl>
            <c:dLbl>
              <c:idx val="1"/>
              <c:layout>
                <c:manualLayout>
                  <c:x val="-5.954332380444855E-3"/>
                  <c:y val="-3.89067339066059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Honorarios</a:t>
                    </a:r>
                    <a:r>
                      <a:rPr lang="en-US" baseline="0"/>
                      <a:t> Pie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C7-4402-8F6A-9DEEA01149F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AC7-4402-8F6A-9DEEA01149F3}"/>
                </c:ext>
              </c:extLst>
            </c:dLbl>
            <c:dLbl>
              <c:idx val="3"/>
              <c:layout>
                <c:manualLayout>
                  <c:x val="-2.6794495712001709E-2"/>
                  <c:y val="-0.1611850404702244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Honorarior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Proret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AC7-4402-8F6A-9DEEA01149F3}"/>
                </c:ext>
              </c:extLst>
            </c:dLbl>
            <c:dLbl>
              <c:idx val="4"/>
              <c:layout>
                <c:manualLayout>
                  <c:x val="-1.0916149926520005E-16"/>
                  <c:y val="-7.22553629694110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Honorarios Sep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AC7-4402-8F6A-9DEEA0114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Hoja2!$C$26:$C$30</c:f>
              <c:strCache>
                <c:ptCount val="5"/>
                <c:pt idx="0">
                  <c:v>GENERAL</c:v>
                </c:pt>
                <c:pt idx="1">
                  <c:v>PIE</c:v>
                </c:pt>
                <c:pt idx="2">
                  <c:v>MANTENCION</c:v>
                </c:pt>
                <c:pt idx="3">
                  <c:v>PRORETENCION</c:v>
                </c:pt>
                <c:pt idx="4">
                  <c:v>SEP</c:v>
                </c:pt>
              </c:strCache>
            </c:strRef>
          </c:cat>
          <c:val>
            <c:numRef>
              <c:f>Hoja2!$F$26:$F$30</c:f>
              <c:numCache>
                <c:formatCode>#,##0</c:formatCode>
                <c:ptCount val="5"/>
                <c:pt idx="0">
                  <c:v>18431491</c:v>
                </c:pt>
                <c:pt idx="1">
                  <c:v>4164551</c:v>
                </c:pt>
                <c:pt idx="2">
                  <c:v>0</c:v>
                </c:pt>
                <c:pt idx="3">
                  <c:v>3383509</c:v>
                </c:pt>
                <c:pt idx="4">
                  <c:v>14335410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C7-4402-8F6A-9DEEA01149F3}"/>
            </c:ext>
          </c:extLst>
        </c:ser>
        <c:ser>
          <c:idx val="3"/>
          <c:order val="3"/>
          <c:tx>
            <c:strRef>
              <c:f>Hoja2!$G$25</c:f>
              <c:strCache>
                <c:ptCount val="1"/>
                <c:pt idx="0">
                  <c:v>Total GASTOS AÑO 2018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Total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Gastos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Subv.Gral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C7-4402-8F6A-9DEEA01149F3}"/>
                </c:ext>
              </c:extLst>
            </c:dLbl>
            <c:dLbl>
              <c:idx val="1"/>
              <c:layout>
                <c:manualLayout>
                  <c:x val="4.0191743568002349E-2"/>
                  <c:y val="-0.1028249396103155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Total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Gastos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Subv.PIE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C7-4402-8F6A-9DEEA01149F3}"/>
                </c:ext>
              </c:extLst>
            </c:dLbl>
            <c:dLbl>
              <c:idx val="2"/>
              <c:layout>
                <c:manualLayout>
                  <c:x val="1.3397247856000801E-2"/>
                  <c:y val="-6.94763105475106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Total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Gastos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Mant</a:t>
                    </a:r>
                    <a:r>
                      <a:rPr lang="en-US" baseline="0" dirty="0"/>
                      <a:t>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AC7-4402-8F6A-9DEEA01149F3}"/>
                </c:ext>
              </c:extLst>
            </c:dLbl>
            <c:dLbl>
              <c:idx val="4"/>
              <c:layout>
                <c:manualLayout>
                  <c:x val="-5.2100408328892109E-2"/>
                  <c:y val="-0.1028249396103155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Total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Gastos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Subv</a:t>
                    </a:r>
                    <a:r>
                      <a:rPr lang="en-US" baseline="0" dirty="0"/>
                      <a:t>. Sep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AC7-4402-8F6A-9DEEA0114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Hoja2!$C$26:$C$30</c:f>
              <c:strCache>
                <c:ptCount val="5"/>
                <c:pt idx="0">
                  <c:v>GENERAL</c:v>
                </c:pt>
                <c:pt idx="1">
                  <c:v>PIE</c:v>
                </c:pt>
                <c:pt idx="2">
                  <c:v>MANTENCION</c:v>
                </c:pt>
                <c:pt idx="3">
                  <c:v>PRORETENCION</c:v>
                </c:pt>
                <c:pt idx="4">
                  <c:v>SEP</c:v>
                </c:pt>
              </c:strCache>
            </c:strRef>
          </c:cat>
          <c:val>
            <c:numRef>
              <c:f>Hoja2!$G$26:$G$30</c:f>
              <c:numCache>
                <c:formatCode>#,##0</c:formatCode>
                <c:ptCount val="5"/>
                <c:pt idx="0">
                  <c:v>1374281612</c:v>
                </c:pt>
                <c:pt idx="1">
                  <c:v>195182463</c:v>
                </c:pt>
                <c:pt idx="2">
                  <c:v>16710643</c:v>
                </c:pt>
                <c:pt idx="3">
                  <c:v>24011900</c:v>
                </c:pt>
                <c:pt idx="4">
                  <c:v>659736257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C7-4402-8F6A-9DEEA011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336176015"/>
        <c:axId val="235248927"/>
      </c:barChart>
      <c:catAx>
        <c:axId val="33617601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35248927"/>
        <c:crosses val="autoZero"/>
        <c:auto val="1"/>
        <c:lblAlgn val="ctr"/>
        <c:lblOffset val="100"/>
        <c:noMultiLvlLbl val="0"/>
      </c:catAx>
      <c:valAx>
        <c:axId val="23524892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36176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6T09:58:18.981" idx="1">
    <p:pos x="5580" y="1296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A0107-8147-4756-872D-364799AB079C}" type="doc">
      <dgm:prSet loTypeId="urn:microsoft.com/office/officeart/2005/8/layout/vList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L"/>
        </a:p>
      </dgm:t>
    </dgm:pt>
    <dgm:pt modelId="{BAD5527D-EE7F-4443-8176-A12BEB46CF8A}">
      <dgm:prSet phldrT="[Texto]"/>
      <dgm:spPr/>
      <dgm:t>
        <a:bodyPr/>
        <a:lstStyle/>
        <a:p>
          <a:r>
            <a:rPr lang="es-CL" dirty="0"/>
            <a:t>VISIÓN</a:t>
          </a:r>
        </a:p>
        <a:p>
          <a:r>
            <a:rPr lang="es-CL" dirty="0"/>
            <a:t>El Colegio Técnico Naciones Unidas de Puerto Montt es una institución educativa cristiana evangélica que anhela desarrollar en los estudiantes altas expectativas formativas y académicas en el área humanístico-científica y técnico profesional, con el propósito de formar personas integras, autocriticas, proactivas y competentes que contribuyan al desarrollo de una sociedad inclusiva y sustentable.</a:t>
          </a:r>
        </a:p>
        <a:p>
          <a:endParaRPr lang="es-CL" dirty="0"/>
        </a:p>
      </dgm:t>
    </dgm:pt>
    <dgm:pt modelId="{09998DFD-827B-4CE5-A4E7-823C4278E098}" type="sibTrans" cxnId="{10CF7561-903E-4453-88FD-6E1A11B68970}">
      <dgm:prSet/>
      <dgm:spPr/>
      <dgm:t>
        <a:bodyPr/>
        <a:lstStyle/>
        <a:p>
          <a:endParaRPr lang="es-CL"/>
        </a:p>
      </dgm:t>
    </dgm:pt>
    <dgm:pt modelId="{7580F9E0-553C-49AD-8C41-BE7B0299D4C3}" type="parTrans" cxnId="{10CF7561-903E-4453-88FD-6E1A11B68970}">
      <dgm:prSet/>
      <dgm:spPr/>
      <dgm:t>
        <a:bodyPr/>
        <a:lstStyle/>
        <a:p>
          <a:endParaRPr lang="es-CL"/>
        </a:p>
      </dgm:t>
    </dgm:pt>
    <dgm:pt modelId="{C2598D8D-C2EF-4EEB-8B53-D1F6C80D3560}">
      <dgm:prSet phldrT="[Texto]"/>
      <dgm:spPr/>
      <dgm:t>
        <a:bodyPr/>
        <a:lstStyle/>
        <a:p>
          <a:r>
            <a:rPr lang="es-CL" dirty="0"/>
            <a:t>MISIÓN</a:t>
          </a:r>
        </a:p>
        <a:p>
          <a:r>
            <a:rPr lang="es-CL" dirty="0"/>
            <a:t>EL Colegio Técnico Naciones Unidas de Puerto Montt forma estudiantes con principios y valores basados en el amor de cristo, desarrollando conocimientos, destrezas y habilidades desde el nivel preescolar hasta cuarto año medio en las áreas técnico profesional y científico humanista con el fin de entregar a la sociedad personas integras y responsables capaces de adaptarse y enfrentar los cambios del mundo actual.</a:t>
          </a:r>
        </a:p>
        <a:p>
          <a:endParaRPr lang="es-CL" dirty="0"/>
        </a:p>
        <a:p>
          <a:endParaRPr lang="es-CL" dirty="0"/>
        </a:p>
      </dgm:t>
    </dgm:pt>
    <dgm:pt modelId="{80058920-F732-4961-B601-662BC27B60E0}" type="sibTrans" cxnId="{1B684D19-2DCB-4AE6-BFD0-5065A1AE355C}">
      <dgm:prSet/>
      <dgm:spPr/>
      <dgm:t>
        <a:bodyPr/>
        <a:lstStyle/>
        <a:p>
          <a:endParaRPr lang="es-CL"/>
        </a:p>
      </dgm:t>
    </dgm:pt>
    <dgm:pt modelId="{A789EDB0-3672-41F5-88BA-147E31302A1B}" type="parTrans" cxnId="{1B684D19-2DCB-4AE6-BFD0-5065A1AE355C}">
      <dgm:prSet/>
      <dgm:spPr/>
      <dgm:t>
        <a:bodyPr/>
        <a:lstStyle/>
        <a:p>
          <a:endParaRPr lang="es-CL"/>
        </a:p>
      </dgm:t>
    </dgm:pt>
    <dgm:pt modelId="{3117B9B8-9C44-45B7-9BED-38EA791A6491}" type="pres">
      <dgm:prSet presAssocID="{AE5A0107-8147-4756-872D-364799AB079C}" presName="linear" presStyleCnt="0">
        <dgm:presLayoutVars>
          <dgm:dir/>
          <dgm:resizeHandles val="exact"/>
        </dgm:presLayoutVars>
      </dgm:prSet>
      <dgm:spPr/>
    </dgm:pt>
    <dgm:pt modelId="{378F8B14-4C0B-466F-8A8D-E82119611E04}" type="pres">
      <dgm:prSet presAssocID="{C2598D8D-C2EF-4EEB-8B53-D1F6C80D3560}" presName="comp" presStyleCnt="0"/>
      <dgm:spPr/>
    </dgm:pt>
    <dgm:pt modelId="{3E0353A7-4B40-4C29-A5B2-741663DF193A}" type="pres">
      <dgm:prSet presAssocID="{C2598D8D-C2EF-4EEB-8B53-D1F6C80D3560}" presName="box" presStyleLbl="node1" presStyleIdx="0" presStyleCnt="2"/>
      <dgm:spPr/>
    </dgm:pt>
    <dgm:pt modelId="{D9B02F88-0F32-48D3-B900-01D322230491}" type="pres">
      <dgm:prSet presAssocID="{C2598D8D-C2EF-4EEB-8B53-D1F6C80D3560}" presName="img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</dgm:spPr>
    </dgm:pt>
    <dgm:pt modelId="{F5688BC7-3E25-4259-966A-30E931EF160F}" type="pres">
      <dgm:prSet presAssocID="{C2598D8D-C2EF-4EEB-8B53-D1F6C80D3560}" presName="text" presStyleLbl="node1" presStyleIdx="0" presStyleCnt="2">
        <dgm:presLayoutVars>
          <dgm:bulletEnabled val="1"/>
        </dgm:presLayoutVars>
      </dgm:prSet>
      <dgm:spPr/>
    </dgm:pt>
    <dgm:pt modelId="{59EB4061-DD9E-4B0C-B947-603641A542F7}" type="pres">
      <dgm:prSet presAssocID="{80058920-F732-4961-B601-662BC27B60E0}" presName="spacer" presStyleCnt="0"/>
      <dgm:spPr/>
    </dgm:pt>
    <dgm:pt modelId="{C446279D-9FC4-491B-8133-5D39B0E83563}" type="pres">
      <dgm:prSet presAssocID="{BAD5527D-EE7F-4443-8176-A12BEB46CF8A}" presName="comp" presStyleCnt="0"/>
      <dgm:spPr/>
    </dgm:pt>
    <dgm:pt modelId="{417275A4-AEDF-401F-AED2-C1EAE8563CC2}" type="pres">
      <dgm:prSet presAssocID="{BAD5527D-EE7F-4443-8176-A12BEB46CF8A}" presName="box" presStyleLbl="node1" presStyleIdx="1" presStyleCnt="2"/>
      <dgm:spPr/>
    </dgm:pt>
    <dgm:pt modelId="{264C2288-FAA3-4488-9C66-FB5B4A31E41D}" type="pres">
      <dgm:prSet presAssocID="{BAD5527D-EE7F-4443-8176-A12BEB46CF8A}" presName="img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5000" b="-5000"/>
          </a:stretch>
        </a:blipFill>
      </dgm:spPr>
    </dgm:pt>
    <dgm:pt modelId="{89E4F922-9E56-4BAC-AD1A-CE6FDC385A5C}" type="pres">
      <dgm:prSet presAssocID="{BAD5527D-EE7F-4443-8176-A12BEB46CF8A}" presName="text" presStyleLbl="node1" presStyleIdx="1" presStyleCnt="2">
        <dgm:presLayoutVars>
          <dgm:bulletEnabled val="1"/>
        </dgm:presLayoutVars>
      </dgm:prSet>
      <dgm:spPr/>
    </dgm:pt>
  </dgm:ptLst>
  <dgm:cxnLst>
    <dgm:cxn modelId="{1B684D19-2DCB-4AE6-BFD0-5065A1AE355C}" srcId="{AE5A0107-8147-4756-872D-364799AB079C}" destId="{C2598D8D-C2EF-4EEB-8B53-D1F6C80D3560}" srcOrd="0" destOrd="0" parTransId="{A789EDB0-3672-41F5-88BA-147E31302A1B}" sibTransId="{80058920-F732-4961-B601-662BC27B60E0}"/>
    <dgm:cxn modelId="{10CF7561-903E-4453-88FD-6E1A11B68970}" srcId="{AE5A0107-8147-4756-872D-364799AB079C}" destId="{BAD5527D-EE7F-4443-8176-A12BEB46CF8A}" srcOrd="1" destOrd="0" parTransId="{7580F9E0-553C-49AD-8C41-BE7B0299D4C3}" sibTransId="{09998DFD-827B-4CE5-A4E7-823C4278E098}"/>
    <dgm:cxn modelId="{0F48E26F-083F-45AF-85E5-6C86861819CC}" type="presOf" srcId="{C2598D8D-C2EF-4EEB-8B53-D1F6C80D3560}" destId="{F5688BC7-3E25-4259-966A-30E931EF160F}" srcOrd="1" destOrd="0" presId="urn:microsoft.com/office/officeart/2005/8/layout/vList4"/>
    <dgm:cxn modelId="{28570256-7C74-4F6B-84A5-4F471AD6F218}" type="presOf" srcId="{BAD5527D-EE7F-4443-8176-A12BEB46CF8A}" destId="{417275A4-AEDF-401F-AED2-C1EAE8563CC2}" srcOrd="0" destOrd="0" presId="urn:microsoft.com/office/officeart/2005/8/layout/vList4"/>
    <dgm:cxn modelId="{3A3D3999-985D-4BE6-8042-8BAE00254B9D}" type="presOf" srcId="{BAD5527D-EE7F-4443-8176-A12BEB46CF8A}" destId="{89E4F922-9E56-4BAC-AD1A-CE6FDC385A5C}" srcOrd="1" destOrd="0" presId="urn:microsoft.com/office/officeart/2005/8/layout/vList4"/>
    <dgm:cxn modelId="{2CCC5CEE-DA4F-4F42-A6B4-99BAB5A1ABB0}" type="presOf" srcId="{AE5A0107-8147-4756-872D-364799AB079C}" destId="{3117B9B8-9C44-45B7-9BED-38EA791A6491}" srcOrd="0" destOrd="0" presId="urn:microsoft.com/office/officeart/2005/8/layout/vList4"/>
    <dgm:cxn modelId="{4CBDAAFC-89E4-4F1C-9B2A-CC8B2D6CD9CE}" type="presOf" srcId="{C2598D8D-C2EF-4EEB-8B53-D1F6C80D3560}" destId="{3E0353A7-4B40-4C29-A5B2-741663DF193A}" srcOrd="0" destOrd="0" presId="urn:microsoft.com/office/officeart/2005/8/layout/vList4"/>
    <dgm:cxn modelId="{D6B8ADD8-9D72-4FC6-9D3D-7E088BF7227C}" type="presParOf" srcId="{3117B9B8-9C44-45B7-9BED-38EA791A6491}" destId="{378F8B14-4C0B-466F-8A8D-E82119611E04}" srcOrd="0" destOrd="0" presId="urn:microsoft.com/office/officeart/2005/8/layout/vList4"/>
    <dgm:cxn modelId="{FD34D42E-D9DB-4E96-A419-6F3B9E3CDCAD}" type="presParOf" srcId="{378F8B14-4C0B-466F-8A8D-E82119611E04}" destId="{3E0353A7-4B40-4C29-A5B2-741663DF193A}" srcOrd="0" destOrd="0" presId="urn:microsoft.com/office/officeart/2005/8/layout/vList4"/>
    <dgm:cxn modelId="{FB18EC1E-DF30-4239-B5DB-2390F76323F5}" type="presParOf" srcId="{378F8B14-4C0B-466F-8A8D-E82119611E04}" destId="{D9B02F88-0F32-48D3-B900-01D322230491}" srcOrd="1" destOrd="0" presId="urn:microsoft.com/office/officeart/2005/8/layout/vList4"/>
    <dgm:cxn modelId="{3497AAE8-39D8-40E1-9E79-8B539CF8E104}" type="presParOf" srcId="{378F8B14-4C0B-466F-8A8D-E82119611E04}" destId="{F5688BC7-3E25-4259-966A-30E931EF160F}" srcOrd="2" destOrd="0" presId="urn:microsoft.com/office/officeart/2005/8/layout/vList4"/>
    <dgm:cxn modelId="{45F7FBD5-9F77-4E19-802C-AA91EBDF4D8D}" type="presParOf" srcId="{3117B9B8-9C44-45B7-9BED-38EA791A6491}" destId="{59EB4061-DD9E-4B0C-B947-603641A542F7}" srcOrd="1" destOrd="0" presId="urn:microsoft.com/office/officeart/2005/8/layout/vList4"/>
    <dgm:cxn modelId="{496580C6-8EF9-42BC-ABC8-9D28E956BD97}" type="presParOf" srcId="{3117B9B8-9C44-45B7-9BED-38EA791A6491}" destId="{C446279D-9FC4-491B-8133-5D39B0E83563}" srcOrd="2" destOrd="0" presId="urn:microsoft.com/office/officeart/2005/8/layout/vList4"/>
    <dgm:cxn modelId="{32D44EA8-6E4F-405C-8603-B44A9822F204}" type="presParOf" srcId="{C446279D-9FC4-491B-8133-5D39B0E83563}" destId="{417275A4-AEDF-401F-AED2-C1EAE8563CC2}" srcOrd="0" destOrd="0" presId="urn:microsoft.com/office/officeart/2005/8/layout/vList4"/>
    <dgm:cxn modelId="{7550822C-79DB-4640-B3BD-69F0306B31C8}" type="presParOf" srcId="{C446279D-9FC4-491B-8133-5D39B0E83563}" destId="{264C2288-FAA3-4488-9C66-FB5B4A31E41D}" srcOrd="1" destOrd="0" presId="urn:microsoft.com/office/officeart/2005/8/layout/vList4"/>
    <dgm:cxn modelId="{F5F95FAE-96DD-4D91-A999-847BD4870BF2}" type="presParOf" srcId="{C446279D-9FC4-491B-8133-5D39B0E83563}" destId="{89E4F922-9E56-4BAC-AD1A-CE6FDC385A5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CEE17E-78CF-4705-A83E-02A43844C96B}" type="doc">
      <dgm:prSet loTypeId="urn:microsoft.com/office/officeart/2005/8/layout/vList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L"/>
        </a:p>
      </dgm:t>
    </dgm:pt>
    <dgm:pt modelId="{6B6E46F8-AD11-4CA2-96B6-A2E63CEA25DF}">
      <dgm:prSet phldrT="[Texto]"/>
      <dgm:spPr/>
      <dgm:t>
        <a:bodyPr/>
        <a:lstStyle/>
        <a:p>
          <a:r>
            <a:rPr lang="es-CL" dirty="0"/>
            <a:t>Formación Cristiano-evangélica</a:t>
          </a:r>
        </a:p>
        <a:p>
          <a:r>
            <a:rPr lang="es-CL" dirty="0"/>
            <a:t>Formar estudiantes que, con espíritu cristiano, sean proactivos, responsables, sinceros, justos, respetuosos, que escuchen las opiniones y críticas de los otros, que trabajen en equipo, valorando el esfuerzo y demostrando tolerancia.</a:t>
          </a:r>
        </a:p>
      </dgm:t>
    </dgm:pt>
    <dgm:pt modelId="{ACC5D71F-82C3-4C0B-BE30-F664E44621AD}" type="parTrans" cxnId="{8223A0DB-C05E-4363-A21E-4FD6DD9DCF5A}">
      <dgm:prSet/>
      <dgm:spPr/>
      <dgm:t>
        <a:bodyPr/>
        <a:lstStyle/>
        <a:p>
          <a:endParaRPr lang="es-CL"/>
        </a:p>
      </dgm:t>
    </dgm:pt>
    <dgm:pt modelId="{C4A0FA2C-87BE-4EAD-BA95-F7A6E1DAE059}" type="sibTrans" cxnId="{8223A0DB-C05E-4363-A21E-4FD6DD9DCF5A}">
      <dgm:prSet/>
      <dgm:spPr/>
      <dgm:t>
        <a:bodyPr/>
        <a:lstStyle/>
        <a:p>
          <a:endParaRPr lang="es-CL"/>
        </a:p>
      </dgm:t>
    </dgm:pt>
    <dgm:pt modelId="{3686ECD3-D581-41FC-B77D-82BDC43B9F82}">
      <dgm:prSet phldrT="[Texto]" custT="1"/>
      <dgm:spPr/>
      <dgm:t>
        <a:bodyPr/>
        <a:lstStyle/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dirty="0"/>
            <a:t>Formación académica y valórica de altas expectativas y excelencia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400" dirty="0"/>
            <a:t>Formar de estudiantes comprometidos con el desarrollo humanista, científico-tecnológico y técnico profesional sustentable de nuestra región y el país. Estudiantes emprendedores que aprovechen diversas instancias académicas para su formación integral, reconociendo la necesidad de trabajar en equipo, aprovechando al máximo las virtudes.</a:t>
          </a:r>
        </a:p>
      </dgm:t>
    </dgm:pt>
    <dgm:pt modelId="{8015212F-0177-49C0-B67D-CA2555E3DDE9}" type="parTrans" cxnId="{AC426F87-C6AD-492D-A5DA-22A46B2ECD5F}">
      <dgm:prSet/>
      <dgm:spPr/>
      <dgm:t>
        <a:bodyPr/>
        <a:lstStyle/>
        <a:p>
          <a:endParaRPr lang="es-CL"/>
        </a:p>
      </dgm:t>
    </dgm:pt>
    <dgm:pt modelId="{14399E21-9C40-4F27-BE34-BB88E1B3B368}" type="sibTrans" cxnId="{AC426F87-C6AD-492D-A5DA-22A46B2ECD5F}">
      <dgm:prSet/>
      <dgm:spPr/>
      <dgm:t>
        <a:bodyPr/>
        <a:lstStyle/>
        <a:p>
          <a:endParaRPr lang="es-CL"/>
        </a:p>
      </dgm:t>
    </dgm:pt>
    <dgm:pt modelId="{5BF9AE16-679B-4D12-92C7-9CA2A0E66D7B}">
      <dgm:prSet/>
      <dgm:spPr/>
      <dgm:t>
        <a:bodyPr/>
        <a:lstStyle/>
        <a:p>
          <a:r>
            <a:rPr lang="es-CL" dirty="0"/>
            <a:t>Respeto a la diversidad e inclusión</a:t>
          </a:r>
        </a:p>
        <a:p>
          <a:r>
            <a:rPr lang="es-CL" dirty="0"/>
            <a:t>Formar estudiantes que valoren la diversidad como elemento enriquecedor del proceso de enseñanza y aprendizaje, donde todos los estudiantes aprendan juntos, independientemente de sus condiciones personales, sociales o culturales, incluidos aquellos que presentan una discapacidad.</a:t>
          </a:r>
        </a:p>
      </dgm:t>
    </dgm:pt>
    <dgm:pt modelId="{838200C3-5318-4B2D-A108-AB27E479201B}" type="parTrans" cxnId="{047C63E6-8AFE-4057-A1AD-9F794898F3A8}">
      <dgm:prSet/>
      <dgm:spPr/>
      <dgm:t>
        <a:bodyPr/>
        <a:lstStyle/>
        <a:p>
          <a:endParaRPr lang="es-CL"/>
        </a:p>
      </dgm:t>
    </dgm:pt>
    <dgm:pt modelId="{FB68E317-1DBE-4F9E-97B5-D6B2E54C3AC5}" type="sibTrans" cxnId="{047C63E6-8AFE-4057-A1AD-9F794898F3A8}">
      <dgm:prSet/>
      <dgm:spPr/>
      <dgm:t>
        <a:bodyPr/>
        <a:lstStyle/>
        <a:p>
          <a:endParaRPr lang="es-CL"/>
        </a:p>
      </dgm:t>
    </dgm:pt>
    <dgm:pt modelId="{3F569664-CAF6-43A6-B4F8-20B9C3422805}" type="pres">
      <dgm:prSet presAssocID="{C9CEE17E-78CF-4705-A83E-02A43844C96B}" presName="linear" presStyleCnt="0">
        <dgm:presLayoutVars>
          <dgm:dir/>
          <dgm:resizeHandles val="exact"/>
        </dgm:presLayoutVars>
      </dgm:prSet>
      <dgm:spPr/>
    </dgm:pt>
    <dgm:pt modelId="{0653116A-B33D-435F-891B-418AE64553C0}" type="pres">
      <dgm:prSet presAssocID="{6B6E46F8-AD11-4CA2-96B6-A2E63CEA25DF}" presName="comp" presStyleCnt="0"/>
      <dgm:spPr/>
    </dgm:pt>
    <dgm:pt modelId="{2E8DB50D-627B-4636-91C6-227CB54A75E6}" type="pres">
      <dgm:prSet presAssocID="{6B6E46F8-AD11-4CA2-96B6-A2E63CEA25DF}" presName="box" presStyleLbl="node1" presStyleIdx="0" presStyleCnt="3"/>
      <dgm:spPr/>
    </dgm:pt>
    <dgm:pt modelId="{8C54B2D0-0645-4026-8BDD-3B7ED975C391}" type="pres">
      <dgm:prSet presAssocID="{6B6E46F8-AD11-4CA2-96B6-A2E63CEA25D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EC488CF1-6930-4806-8CF0-991D3B4B6690}" type="pres">
      <dgm:prSet presAssocID="{6B6E46F8-AD11-4CA2-96B6-A2E63CEA25DF}" presName="text" presStyleLbl="node1" presStyleIdx="0" presStyleCnt="3">
        <dgm:presLayoutVars>
          <dgm:bulletEnabled val="1"/>
        </dgm:presLayoutVars>
      </dgm:prSet>
      <dgm:spPr/>
    </dgm:pt>
    <dgm:pt modelId="{FEC964FD-8395-4CBA-A4F7-33EE6B62DC0F}" type="pres">
      <dgm:prSet presAssocID="{C4A0FA2C-87BE-4EAD-BA95-F7A6E1DAE059}" presName="spacer" presStyleCnt="0"/>
      <dgm:spPr/>
    </dgm:pt>
    <dgm:pt modelId="{7543B501-B9E2-48F5-8B2F-5445BF07D831}" type="pres">
      <dgm:prSet presAssocID="{3686ECD3-D581-41FC-B77D-82BDC43B9F82}" presName="comp" presStyleCnt="0"/>
      <dgm:spPr/>
    </dgm:pt>
    <dgm:pt modelId="{83B6569C-17D9-4DAE-AC6B-8AD19CE2BE0E}" type="pres">
      <dgm:prSet presAssocID="{3686ECD3-D581-41FC-B77D-82BDC43B9F82}" presName="box" presStyleLbl="node1" presStyleIdx="1" presStyleCnt="3"/>
      <dgm:spPr/>
    </dgm:pt>
    <dgm:pt modelId="{BB84C3E5-79AC-433E-94FD-6D871B18B64C}" type="pres">
      <dgm:prSet presAssocID="{3686ECD3-D581-41FC-B77D-82BDC43B9F82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4B69C44B-E032-4DD5-8BCB-A224705CAD40}" type="pres">
      <dgm:prSet presAssocID="{3686ECD3-D581-41FC-B77D-82BDC43B9F82}" presName="text" presStyleLbl="node1" presStyleIdx="1" presStyleCnt="3">
        <dgm:presLayoutVars>
          <dgm:bulletEnabled val="1"/>
        </dgm:presLayoutVars>
      </dgm:prSet>
      <dgm:spPr/>
    </dgm:pt>
    <dgm:pt modelId="{BEF098B4-0CFC-40F5-8DCC-A2008BACD5AB}" type="pres">
      <dgm:prSet presAssocID="{14399E21-9C40-4F27-BE34-BB88E1B3B368}" presName="spacer" presStyleCnt="0"/>
      <dgm:spPr/>
    </dgm:pt>
    <dgm:pt modelId="{FEB9B189-D468-458B-BEEC-CA40F15A51DD}" type="pres">
      <dgm:prSet presAssocID="{5BF9AE16-679B-4D12-92C7-9CA2A0E66D7B}" presName="comp" presStyleCnt="0"/>
      <dgm:spPr/>
    </dgm:pt>
    <dgm:pt modelId="{AE4BCC93-D9B7-4FAC-B672-64296A0C800C}" type="pres">
      <dgm:prSet presAssocID="{5BF9AE16-679B-4D12-92C7-9CA2A0E66D7B}" presName="box" presStyleLbl="node1" presStyleIdx="2" presStyleCnt="3" custLinFactNeighborX="-26" custLinFactNeighborY="32144"/>
      <dgm:spPr/>
    </dgm:pt>
    <dgm:pt modelId="{A12D5425-7CC0-4F4B-BAA7-B6BF17847DF9}" type="pres">
      <dgm:prSet presAssocID="{5BF9AE16-679B-4D12-92C7-9CA2A0E66D7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0B31AA10-81C7-4186-AB06-2AC6B8CE5E79}" type="pres">
      <dgm:prSet presAssocID="{5BF9AE16-679B-4D12-92C7-9CA2A0E66D7B}" presName="text" presStyleLbl="node1" presStyleIdx="2" presStyleCnt="3">
        <dgm:presLayoutVars>
          <dgm:bulletEnabled val="1"/>
        </dgm:presLayoutVars>
      </dgm:prSet>
      <dgm:spPr/>
    </dgm:pt>
  </dgm:ptLst>
  <dgm:cxnLst>
    <dgm:cxn modelId="{27096716-E803-4512-9189-D1DC262F59BE}" type="presOf" srcId="{3686ECD3-D581-41FC-B77D-82BDC43B9F82}" destId="{83B6569C-17D9-4DAE-AC6B-8AD19CE2BE0E}" srcOrd="0" destOrd="0" presId="urn:microsoft.com/office/officeart/2005/8/layout/vList4"/>
    <dgm:cxn modelId="{0A8FE01C-8716-49BA-AEB5-B3522D85F0E5}" type="presOf" srcId="{6B6E46F8-AD11-4CA2-96B6-A2E63CEA25DF}" destId="{2E8DB50D-627B-4636-91C6-227CB54A75E6}" srcOrd="0" destOrd="0" presId="urn:microsoft.com/office/officeart/2005/8/layout/vList4"/>
    <dgm:cxn modelId="{40168673-E3BA-4255-BC1A-73A07F6A6156}" type="presOf" srcId="{C9CEE17E-78CF-4705-A83E-02A43844C96B}" destId="{3F569664-CAF6-43A6-B4F8-20B9C3422805}" srcOrd="0" destOrd="0" presId="urn:microsoft.com/office/officeart/2005/8/layout/vList4"/>
    <dgm:cxn modelId="{0FD06D84-5CD4-49F5-AD06-E162537E986F}" type="presOf" srcId="{6B6E46F8-AD11-4CA2-96B6-A2E63CEA25DF}" destId="{EC488CF1-6930-4806-8CF0-991D3B4B6690}" srcOrd="1" destOrd="0" presId="urn:microsoft.com/office/officeart/2005/8/layout/vList4"/>
    <dgm:cxn modelId="{AC426F87-C6AD-492D-A5DA-22A46B2ECD5F}" srcId="{C9CEE17E-78CF-4705-A83E-02A43844C96B}" destId="{3686ECD3-D581-41FC-B77D-82BDC43B9F82}" srcOrd="1" destOrd="0" parTransId="{8015212F-0177-49C0-B67D-CA2555E3DDE9}" sibTransId="{14399E21-9C40-4F27-BE34-BB88E1B3B368}"/>
    <dgm:cxn modelId="{AC73B3A2-F39D-41AE-A598-1FCB9230BBF2}" type="presOf" srcId="{5BF9AE16-679B-4D12-92C7-9CA2A0E66D7B}" destId="{AE4BCC93-D9B7-4FAC-B672-64296A0C800C}" srcOrd="0" destOrd="0" presId="urn:microsoft.com/office/officeart/2005/8/layout/vList4"/>
    <dgm:cxn modelId="{041D8AD5-8308-43C8-A74F-0858DAE87A05}" type="presOf" srcId="{3686ECD3-D581-41FC-B77D-82BDC43B9F82}" destId="{4B69C44B-E032-4DD5-8BCB-A224705CAD40}" srcOrd="1" destOrd="0" presId="urn:microsoft.com/office/officeart/2005/8/layout/vList4"/>
    <dgm:cxn modelId="{8223A0DB-C05E-4363-A21E-4FD6DD9DCF5A}" srcId="{C9CEE17E-78CF-4705-A83E-02A43844C96B}" destId="{6B6E46F8-AD11-4CA2-96B6-A2E63CEA25DF}" srcOrd="0" destOrd="0" parTransId="{ACC5D71F-82C3-4C0B-BE30-F664E44621AD}" sibTransId="{C4A0FA2C-87BE-4EAD-BA95-F7A6E1DAE059}"/>
    <dgm:cxn modelId="{047C63E6-8AFE-4057-A1AD-9F794898F3A8}" srcId="{C9CEE17E-78CF-4705-A83E-02A43844C96B}" destId="{5BF9AE16-679B-4D12-92C7-9CA2A0E66D7B}" srcOrd="2" destOrd="0" parTransId="{838200C3-5318-4B2D-A108-AB27E479201B}" sibTransId="{FB68E317-1DBE-4F9E-97B5-D6B2E54C3AC5}"/>
    <dgm:cxn modelId="{B07E0EEF-CC48-44F4-84B3-DF7D3E080E07}" type="presOf" srcId="{5BF9AE16-679B-4D12-92C7-9CA2A0E66D7B}" destId="{0B31AA10-81C7-4186-AB06-2AC6B8CE5E79}" srcOrd="1" destOrd="0" presId="urn:microsoft.com/office/officeart/2005/8/layout/vList4"/>
    <dgm:cxn modelId="{C980F488-1ED2-4BE4-BCEF-D058E80573C9}" type="presParOf" srcId="{3F569664-CAF6-43A6-B4F8-20B9C3422805}" destId="{0653116A-B33D-435F-891B-418AE64553C0}" srcOrd="0" destOrd="0" presId="urn:microsoft.com/office/officeart/2005/8/layout/vList4"/>
    <dgm:cxn modelId="{C7AB2C68-15BC-4345-A41A-42CCB5464226}" type="presParOf" srcId="{0653116A-B33D-435F-891B-418AE64553C0}" destId="{2E8DB50D-627B-4636-91C6-227CB54A75E6}" srcOrd="0" destOrd="0" presId="urn:microsoft.com/office/officeart/2005/8/layout/vList4"/>
    <dgm:cxn modelId="{0FD1D65E-72DF-4D17-9CB6-FAAD3006F513}" type="presParOf" srcId="{0653116A-B33D-435F-891B-418AE64553C0}" destId="{8C54B2D0-0645-4026-8BDD-3B7ED975C391}" srcOrd="1" destOrd="0" presId="urn:microsoft.com/office/officeart/2005/8/layout/vList4"/>
    <dgm:cxn modelId="{EC20A354-36F1-40BA-815D-8E4028570364}" type="presParOf" srcId="{0653116A-B33D-435F-891B-418AE64553C0}" destId="{EC488CF1-6930-4806-8CF0-991D3B4B6690}" srcOrd="2" destOrd="0" presId="urn:microsoft.com/office/officeart/2005/8/layout/vList4"/>
    <dgm:cxn modelId="{C988F425-6695-4568-BA1F-AF6F354B4B41}" type="presParOf" srcId="{3F569664-CAF6-43A6-B4F8-20B9C3422805}" destId="{FEC964FD-8395-4CBA-A4F7-33EE6B62DC0F}" srcOrd="1" destOrd="0" presId="urn:microsoft.com/office/officeart/2005/8/layout/vList4"/>
    <dgm:cxn modelId="{830EEEE8-5F2E-4EB3-BF78-C379793785DA}" type="presParOf" srcId="{3F569664-CAF6-43A6-B4F8-20B9C3422805}" destId="{7543B501-B9E2-48F5-8B2F-5445BF07D831}" srcOrd="2" destOrd="0" presId="urn:microsoft.com/office/officeart/2005/8/layout/vList4"/>
    <dgm:cxn modelId="{2CC550E0-4423-4FBA-8F25-B7F49234292F}" type="presParOf" srcId="{7543B501-B9E2-48F5-8B2F-5445BF07D831}" destId="{83B6569C-17D9-4DAE-AC6B-8AD19CE2BE0E}" srcOrd="0" destOrd="0" presId="urn:microsoft.com/office/officeart/2005/8/layout/vList4"/>
    <dgm:cxn modelId="{77E4DC94-D852-4521-AAC3-5DE65B9E3635}" type="presParOf" srcId="{7543B501-B9E2-48F5-8B2F-5445BF07D831}" destId="{BB84C3E5-79AC-433E-94FD-6D871B18B64C}" srcOrd="1" destOrd="0" presId="urn:microsoft.com/office/officeart/2005/8/layout/vList4"/>
    <dgm:cxn modelId="{404BFB94-9513-4601-AE6A-DD2D2EDFF3BE}" type="presParOf" srcId="{7543B501-B9E2-48F5-8B2F-5445BF07D831}" destId="{4B69C44B-E032-4DD5-8BCB-A224705CAD40}" srcOrd="2" destOrd="0" presId="urn:microsoft.com/office/officeart/2005/8/layout/vList4"/>
    <dgm:cxn modelId="{1D4E6229-D530-42C4-8723-91F6147327DA}" type="presParOf" srcId="{3F569664-CAF6-43A6-B4F8-20B9C3422805}" destId="{BEF098B4-0CFC-40F5-8DCC-A2008BACD5AB}" srcOrd="3" destOrd="0" presId="urn:microsoft.com/office/officeart/2005/8/layout/vList4"/>
    <dgm:cxn modelId="{871EAE39-1055-432A-83E6-FD5E22A17452}" type="presParOf" srcId="{3F569664-CAF6-43A6-B4F8-20B9C3422805}" destId="{FEB9B189-D468-458B-BEEC-CA40F15A51DD}" srcOrd="4" destOrd="0" presId="urn:microsoft.com/office/officeart/2005/8/layout/vList4"/>
    <dgm:cxn modelId="{737155F3-54C3-4132-B69A-89F26FADF0FD}" type="presParOf" srcId="{FEB9B189-D468-458B-BEEC-CA40F15A51DD}" destId="{AE4BCC93-D9B7-4FAC-B672-64296A0C800C}" srcOrd="0" destOrd="0" presId="urn:microsoft.com/office/officeart/2005/8/layout/vList4"/>
    <dgm:cxn modelId="{66914732-A36F-4D45-A855-2FA2B9ADBF7D}" type="presParOf" srcId="{FEB9B189-D468-458B-BEEC-CA40F15A51DD}" destId="{A12D5425-7CC0-4F4B-BAA7-B6BF17847DF9}" srcOrd="1" destOrd="0" presId="urn:microsoft.com/office/officeart/2005/8/layout/vList4"/>
    <dgm:cxn modelId="{CC5A201A-F54A-4FC0-9380-0237E615DB31}" type="presParOf" srcId="{FEB9B189-D468-458B-BEEC-CA40F15A51DD}" destId="{0B31AA10-81C7-4186-AB06-2AC6B8CE5E7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353A7-4B40-4C29-A5B2-741663DF193A}">
      <dsp:nvSpPr>
        <dsp:cNvPr id="0" name=""/>
        <dsp:cNvSpPr/>
      </dsp:nvSpPr>
      <dsp:spPr>
        <a:xfrm>
          <a:off x="0" y="0"/>
          <a:ext cx="6888163" cy="171332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MISIÓN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EL Colegio Técnico Naciones Unidas de Puerto Montt forma estudiantes con principios y valores basados en el amor de cristo, desarrollando conocimientos, destrezas y habilidades desde el nivel preescolar hasta cuarto año medio en las áreas técnico profesional y científico humanista con el fin de entregar a la sociedad personas integras y responsables capaces de adaptarse y enfrentar los cambios del mundo actual.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 dirty="0"/>
        </a:p>
      </dsp:txBody>
      <dsp:txXfrm>
        <a:off x="1548965" y="0"/>
        <a:ext cx="5339197" cy="1713325"/>
      </dsp:txXfrm>
    </dsp:sp>
    <dsp:sp modelId="{D9B02F88-0F32-48D3-B900-01D322230491}">
      <dsp:nvSpPr>
        <dsp:cNvPr id="0" name=""/>
        <dsp:cNvSpPr/>
      </dsp:nvSpPr>
      <dsp:spPr>
        <a:xfrm>
          <a:off x="171332" y="171332"/>
          <a:ext cx="1377632" cy="13706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275A4-AEDF-401F-AED2-C1EAE8563CC2}">
      <dsp:nvSpPr>
        <dsp:cNvPr id="0" name=""/>
        <dsp:cNvSpPr/>
      </dsp:nvSpPr>
      <dsp:spPr>
        <a:xfrm>
          <a:off x="0" y="1884658"/>
          <a:ext cx="6888163" cy="171332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709687"/>
            <a:satOff val="-6440"/>
            <a:lumOff val="4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VISIÓN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El Colegio Técnico Naciones Unidas de Puerto Montt es una institución educativa cristiana evangélica que anhela desarrollar en los estudiantes altas expectativas formativas y académicas en el área humanístico-científica y técnico profesional, con el propósito de formar personas integras, autocriticas, proactivas y competentes que contribuyan al desarrollo de una sociedad inclusiva y sustentable.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 dirty="0"/>
        </a:p>
      </dsp:txBody>
      <dsp:txXfrm>
        <a:off x="1548965" y="1884658"/>
        <a:ext cx="5339197" cy="1713325"/>
      </dsp:txXfrm>
    </dsp:sp>
    <dsp:sp modelId="{264C2288-FAA3-4488-9C66-FB5B4A31E41D}">
      <dsp:nvSpPr>
        <dsp:cNvPr id="0" name=""/>
        <dsp:cNvSpPr/>
      </dsp:nvSpPr>
      <dsp:spPr>
        <a:xfrm>
          <a:off x="171332" y="2055991"/>
          <a:ext cx="1377632" cy="13706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DB50D-627B-4636-91C6-227CB54A75E6}">
      <dsp:nvSpPr>
        <dsp:cNvPr id="0" name=""/>
        <dsp:cNvSpPr/>
      </dsp:nvSpPr>
      <dsp:spPr>
        <a:xfrm>
          <a:off x="0" y="0"/>
          <a:ext cx="7813158" cy="125016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Formación Cristiano-evangélica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Formar estudiantes que, con espíritu cristiano, sean proactivos, responsables, sinceros, justos, respetuosos, que escuchen las opiniones y críticas de los otros, que trabajen en equipo, valorando el esfuerzo y demostrando tolerancia.</a:t>
          </a:r>
        </a:p>
      </dsp:txBody>
      <dsp:txXfrm>
        <a:off x="1687648" y="0"/>
        <a:ext cx="6125509" cy="1250167"/>
      </dsp:txXfrm>
    </dsp:sp>
    <dsp:sp modelId="{8C54B2D0-0645-4026-8BDD-3B7ED975C391}">
      <dsp:nvSpPr>
        <dsp:cNvPr id="0" name=""/>
        <dsp:cNvSpPr/>
      </dsp:nvSpPr>
      <dsp:spPr>
        <a:xfrm>
          <a:off x="125016" y="125016"/>
          <a:ext cx="1562631" cy="1000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6569C-17D9-4DAE-AC6B-8AD19CE2BE0E}">
      <dsp:nvSpPr>
        <dsp:cNvPr id="0" name=""/>
        <dsp:cNvSpPr/>
      </dsp:nvSpPr>
      <dsp:spPr>
        <a:xfrm>
          <a:off x="0" y="1375184"/>
          <a:ext cx="7813158" cy="125016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473125"/>
            <a:satOff val="-4293"/>
            <a:lumOff val="3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Formación académica y valórica de altas expectativas y excelencia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400" kern="1200" dirty="0"/>
            <a:t>Formar de estudiantes comprometidos con el desarrollo humanista, científico-tecnológico y técnico profesional sustentable de nuestra región y el país. Estudiantes emprendedores que aprovechen diversas instancias académicas para su formación integral, reconociendo la necesidad de trabajar en equipo, aprovechando al máximo las virtudes.</a:t>
          </a:r>
        </a:p>
      </dsp:txBody>
      <dsp:txXfrm>
        <a:off x="1687648" y="1375184"/>
        <a:ext cx="6125509" cy="1250167"/>
      </dsp:txXfrm>
    </dsp:sp>
    <dsp:sp modelId="{BB84C3E5-79AC-433E-94FD-6D871B18B64C}">
      <dsp:nvSpPr>
        <dsp:cNvPr id="0" name=""/>
        <dsp:cNvSpPr/>
      </dsp:nvSpPr>
      <dsp:spPr>
        <a:xfrm>
          <a:off x="125016" y="1500201"/>
          <a:ext cx="1562631" cy="1000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BCC93-D9B7-4FAC-B672-64296A0C800C}">
      <dsp:nvSpPr>
        <dsp:cNvPr id="0" name=""/>
        <dsp:cNvSpPr/>
      </dsp:nvSpPr>
      <dsp:spPr>
        <a:xfrm>
          <a:off x="0" y="2750369"/>
          <a:ext cx="7813158" cy="125016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473125"/>
            <a:satOff val="-4293"/>
            <a:lumOff val="3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Respeto a la diversidad e inclusión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Formar estudiantes que valoren la diversidad como elemento enriquecedor del proceso de enseñanza y aprendizaje, donde todos los estudiantes aprendan juntos, independientemente de sus condiciones personales, sociales o culturales, incluidos aquellos que presentan una discapacidad.</a:t>
          </a:r>
        </a:p>
      </dsp:txBody>
      <dsp:txXfrm>
        <a:off x="1687648" y="2750369"/>
        <a:ext cx="6125509" cy="1250167"/>
      </dsp:txXfrm>
    </dsp:sp>
    <dsp:sp modelId="{A12D5425-7CC0-4F4B-BAA7-B6BF17847DF9}">
      <dsp:nvSpPr>
        <dsp:cNvPr id="0" name=""/>
        <dsp:cNvSpPr/>
      </dsp:nvSpPr>
      <dsp:spPr>
        <a:xfrm>
          <a:off x="125016" y="2875385"/>
          <a:ext cx="1562631" cy="1000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873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59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317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29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6247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150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133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7053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53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953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374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338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91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71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902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144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957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4EBE0-71A7-45FE-B0E3-53B29D21D872}" type="datetimeFigureOut">
              <a:rPr lang="es-CL" smtClean="0"/>
              <a:t>10-06-2019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4F924-8C80-46F8-9E9D-529EAA85EF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2027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437" y="388204"/>
            <a:ext cx="2903830" cy="282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14" y="512062"/>
            <a:ext cx="4648209" cy="6522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39" y="1676397"/>
            <a:ext cx="3394958" cy="3978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8A99B2-CCB7-494A-A194-C25ED2199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72063"/>
            <a:ext cx="7772400" cy="1833566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CUENTA PÚBLICA </a:t>
            </a:r>
            <a:b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3B9879F-9CD1-424B-8DE8-33A53865F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23294"/>
            <a:ext cx="9064256" cy="845287"/>
          </a:xfrm>
        </p:spPr>
        <p:txBody>
          <a:bodyPr>
            <a:normAutofit/>
          </a:bodyPr>
          <a:lstStyle/>
          <a:p>
            <a:pPr algn="l"/>
            <a:r>
              <a:rPr lang="es-CL" b="1" dirty="0"/>
              <a:t>Mayo de 2019					Directora:</a:t>
            </a:r>
          </a:p>
          <a:p>
            <a:pPr algn="l"/>
            <a:r>
              <a:rPr lang="es-CL" b="1" dirty="0"/>
              <a:t>						Marta Villarreal </a:t>
            </a:r>
            <a:r>
              <a:rPr lang="es-CL" b="1" dirty="0" err="1"/>
              <a:t>Barlaro</a:t>
            </a:r>
            <a:r>
              <a:rPr lang="es-CL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47398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6E075-EE80-48F0-B21E-0972BCDA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Resultados de Eficiencia Históricos y Meta 2019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4CBC76B-C21A-41CB-90D3-92A753008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65" t="29227" r="33369" b="49244"/>
          <a:stretch/>
        </p:blipFill>
        <p:spPr>
          <a:xfrm>
            <a:off x="905097" y="2488018"/>
            <a:ext cx="7506588" cy="21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8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472B0-714F-4900-A63D-253317B8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Resultados Educativos </a:t>
            </a:r>
            <a:br>
              <a:rPr lang="es-CL" dirty="0"/>
            </a:br>
            <a:r>
              <a:rPr lang="es-CL" dirty="0"/>
              <a:t>Históricos y Metas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40E997-9513-4628-8C35-05C773685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8" t="33152" r="40349" b="21783"/>
          <a:stretch/>
        </p:blipFill>
        <p:spPr>
          <a:xfrm>
            <a:off x="1063255" y="1775638"/>
            <a:ext cx="6889897" cy="36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75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6C70F-097C-4891-BE54-A86EC1B3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Resultados Educativos </a:t>
            </a:r>
            <a:br>
              <a:rPr lang="es-CL" dirty="0"/>
            </a:br>
            <a:r>
              <a:rPr lang="es-CL" dirty="0"/>
              <a:t>Históricos y Metas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EA4DC6-87AD-40D1-92AB-AB5E9949B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6" t="18062" r="38372" b="25917"/>
          <a:stretch/>
        </p:blipFill>
        <p:spPr>
          <a:xfrm>
            <a:off x="1041990" y="1786270"/>
            <a:ext cx="6698512" cy="39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7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A08D5-FB06-4729-9EF5-C02AA14D6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Resultados Educativos </a:t>
            </a:r>
            <a:br>
              <a:rPr lang="es-CL" dirty="0"/>
            </a:br>
            <a:r>
              <a:rPr lang="es-CL" dirty="0"/>
              <a:t>Históricos y Metas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9F77E9-A98B-47E5-B961-BBF2D7290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2" t="14341" r="33139" b="11241"/>
          <a:stretch/>
        </p:blipFill>
        <p:spPr>
          <a:xfrm>
            <a:off x="1116417" y="1828800"/>
            <a:ext cx="6666615" cy="429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0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71637-9BCE-43C1-804D-07E71A90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OTROS RESULTADOS DE EFICIENCIA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6D2D75-E2B5-407B-A0E7-9769117ED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5" t="14547" r="35349" b="10207"/>
          <a:stretch/>
        </p:blipFill>
        <p:spPr>
          <a:xfrm>
            <a:off x="1041991" y="1605516"/>
            <a:ext cx="7357730" cy="43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4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07E47-1A63-46BA-A474-B2A0031C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Administrativa y Finanzas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20F4FB6-8F4C-43DA-A50F-C4D1994DAB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094247"/>
              </p:ext>
            </p:extLst>
          </p:nvPr>
        </p:nvGraphicFramePr>
        <p:xfrm>
          <a:off x="771787" y="2119240"/>
          <a:ext cx="6741139" cy="363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139">
                  <a:extLst>
                    <a:ext uri="{9D8B030D-6E8A-4147-A177-3AD203B41FA5}">
                      <a16:colId xmlns:a16="http://schemas.microsoft.com/office/drawing/2014/main" val="3800769351"/>
                    </a:ext>
                  </a:extLst>
                </a:gridCol>
              </a:tblGrid>
              <a:tr h="1817804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0257"/>
                  </a:ext>
                </a:extLst>
              </a:tr>
              <a:tr h="181780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178274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88B769C-FE78-4C3E-8279-2A0DB3C4A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693625"/>
              </p:ext>
            </p:extLst>
          </p:nvPr>
        </p:nvGraphicFramePr>
        <p:xfrm>
          <a:off x="302005" y="2057399"/>
          <a:ext cx="8556770" cy="450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6898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E33B4-C8F8-4881-8AC6-B391795A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Finanzas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4380A95-F7BE-4243-AE0B-198005B9EC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122093"/>
              </p:ext>
            </p:extLst>
          </p:nvPr>
        </p:nvGraphicFramePr>
        <p:xfrm>
          <a:off x="343949" y="2057399"/>
          <a:ext cx="8531603" cy="456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871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A07DB-B35C-4CE9-A9D1-4D09F830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Ingresos y Egresos Por Subvención 2018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985282E-30F7-4727-BF41-FA49FB650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050359"/>
              </p:ext>
            </p:extLst>
          </p:nvPr>
        </p:nvGraphicFramePr>
        <p:xfrm>
          <a:off x="453006" y="2336800"/>
          <a:ext cx="8221210" cy="3598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5200">
                  <a:extLst>
                    <a:ext uri="{9D8B030D-6E8A-4147-A177-3AD203B41FA5}">
                      <a16:colId xmlns:a16="http://schemas.microsoft.com/office/drawing/2014/main" val="776517857"/>
                    </a:ext>
                  </a:extLst>
                </a:gridCol>
                <a:gridCol w="3240476">
                  <a:extLst>
                    <a:ext uri="{9D8B030D-6E8A-4147-A177-3AD203B41FA5}">
                      <a16:colId xmlns:a16="http://schemas.microsoft.com/office/drawing/2014/main" val="4226373140"/>
                    </a:ext>
                  </a:extLst>
                </a:gridCol>
                <a:gridCol w="3615534">
                  <a:extLst>
                    <a:ext uri="{9D8B030D-6E8A-4147-A177-3AD203B41FA5}">
                      <a16:colId xmlns:a16="http://schemas.microsoft.com/office/drawing/2014/main" val="1230525611"/>
                    </a:ext>
                  </a:extLst>
                </a:gridCol>
              </a:tblGrid>
              <a:tr h="51299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INFORME DE INGRESOS Y GASTOS AÑO 2018                                                                                            COLEGIO TÉCNICO NACIONES UNIDAS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34063"/>
                  </a:ext>
                </a:extLst>
              </a:tr>
              <a:tr h="3156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Ingresos por Subvenciones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1149852384"/>
                  </a:ext>
                </a:extLst>
              </a:tr>
              <a:tr h="19730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RBD-AC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Subvención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INGRESO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962458593"/>
                  </a:ext>
                </a:extLst>
              </a:tr>
              <a:tr h="165737"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40256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GENERAL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1.374.280.705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1123924079"/>
                  </a:ext>
                </a:extLst>
              </a:tr>
              <a:tr h="165737"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40256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PIE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221.349.579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2315876294"/>
                  </a:ext>
                </a:extLst>
              </a:tr>
              <a:tr h="165737"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40256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MANTENCION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16.710.643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2342627477"/>
                  </a:ext>
                </a:extLst>
              </a:tr>
              <a:tr h="165737"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40256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PRORETENCION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38.255.987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2443218611"/>
                  </a:ext>
                </a:extLst>
              </a:tr>
              <a:tr h="165737"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 dirty="0">
                          <a:effectLst/>
                        </a:rPr>
                        <a:t>40256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SEP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659.738.654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798492454"/>
                  </a:ext>
                </a:extLst>
              </a:tr>
              <a:tr h="165737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TOTALES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2.310.335.568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2921793413"/>
                  </a:ext>
                </a:extLst>
              </a:tr>
              <a:tr h="165737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1847073593"/>
                  </a:ext>
                </a:extLst>
              </a:tr>
              <a:tr h="1657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Egresos por Subvenciones 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2868723363"/>
                  </a:ext>
                </a:extLst>
              </a:tr>
              <a:tr h="25255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RBD-AC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Subvención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EGRESOS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4223694499"/>
                  </a:ext>
                </a:extLst>
              </a:tr>
              <a:tr h="165737"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40256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GENERAL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1.374.281.612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3884896849"/>
                  </a:ext>
                </a:extLst>
              </a:tr>
              <a:tr h="165737"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40256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PIE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195.182.463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1748304057"/>
                  </a:ext>
                </a:extLst>
              </a:tr>
              <a:tr h="165737"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40256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MANTENCION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16.710.643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3673125333"/>
                  </a:ext>
                </a:extLst>
              </a:tr>
              <a:tr h="165737"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40256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PRORETENCION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24.011.900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3334751007"/>
                  </a:ext>
                </a:extLst>
              </a:tr>
              <a:tr h="165737"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40256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SEP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>
                          <a:effectLst/>
                        </a:rPr>
                        <a:t>659.736.257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1700013975"/>
                  </a:ext>
                </a:extLst>
              </a:tr>
              <a:tr h="165737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TOTALES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u="none" strike="noStrike" dirty="0">
                          <a:effectLst/>
                        </a:rPr>
                        <a:t>2.269.922.875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2" marR="7892" marT="7892" marB="0" anchor="b"/>
                </a:tc>
                <a:extLst>
                  <a:ext uri="{0D108BD9-81ED-4DB2-BD59-A6C34878D82A}">
                    <a16:rowId xmlns:a16="http://schemas.microsoft.com/office/drawing/2014/main" val="3771591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41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FD1D2-6EFF-4C28-A586-B2FE3E5B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Inversiones 2018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2D92989-9EF4-4954-BACC-82C7E625B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167101"/>
              </p:ext>
            </p:extLst>
          </p:nvPr>
        </p:nvGraphicFramePr>
        <p:xfrm>
          <a:off x="243280" y="2038351"/>
          <a:ext cx="8716161" cy="4513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0361">
                  <a:extLst>
                    <a:ext uri="{9D8B030D-6E8A-4147-A177-3AD203B41FA5}">
                      <a16:colId xmlns:a16="http://schemas.microsoft.com/office/drawing/2014/main" val="2118272575"/>
                    </a:ext>
                  </a:extLst>
                </a:gridCol>
                <a:gridCol w="7765800">
                  <a:extLst>
                    <a:ext uri="{9D8B030D-6E8A-4147-A177-3AD203B41FA5}">
                      <a16:colId xmlns:a16="http://schemas.microsoft.com/office/drawing/2014/main" val="2413210375"/>
                    </a:ext>
                  </a:extLst>
                </a:gridCol>
              </a:tblGrid>
              <a:tr h="583490"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sng" strike="noStrike">
                          <a:effectLst/>
                        </a:rPr>
                        <a:t>INVERSIONES 2018</a:t>
                      </a:r>
                      <a:endParaRPr lang="es-CL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ctr"/>
                </a:tc>
                <a:extLst>
                  <a:ext uri="{0D108BD9-81ED-4DB2-BD59-A6C34878D82A}">
                    <a16:rowId xmlns:a16="http://schemas.microsoft.com/office/drawing/2014/main" val="1698141480"/>
                  </a:ext>
                </a:extLst>
              </a:tr>
              <a:tr h="37962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INFRESTRUCTURA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944374257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1.-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Oficina Inspectoría General  (espacios nuevos)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2189336294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2.-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Oficina Subdirectora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1992783633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3.-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Oficina Psicóloga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3384639189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4.-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Oficina PIE primer piso (implem.eléctrica-pintura,etc)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3236300881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5.-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Oficina administración contable (unión espacios)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1364490615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1765010462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Ascensor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3466215220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6.-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Renovación equipo nuevo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3881189049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3785624189"/>
                  </a:ext>
                </a:extLst>
              </a:tr>
              <a:tr h="2812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279629607"/>
                  </a:ext>
                </a:extLst>
              </a:tr>
              <a:tr h="34447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TECNOLOGÍA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1046092179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1.-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Implementación Data Show Interactivo en 20 salas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2525775085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2.-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Implementación Deportiva (todos los ciclos)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380183590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3.-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Implementación Instrumentos musicales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4039296386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4.-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Implementación Audio - Gimansio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3638052339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5.-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Implementación audiovisual - TV espacios grandes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415298911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7.-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Notebook Docentes 1° ciclo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3857213212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8.-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Laboratorios de computación tecnológicos móviles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3637751252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9.-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Maleta tablets movil tecnológica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3868482895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10.-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Implementación equipos PC e impresoras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4127986483"/>
                  </a:ext>
                </a:extLst>
              </a:tr>
              <a:tr h="14060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1095055149"/>
                  </a:ext>
                </a:extLst>
              </a:tr>
              <a:tr h="253080"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 dirty="0">
                          <a:effectLst/>
                        </a:rPr>
                        <a:t> 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b"/>
                </a:tc>
                <a:extLst>
                  <a:ext uri="{0D108BD9-81ED-4DB2-BD59-A6C34878D82A}">
                    <a16:rowId xmlns:a16="http://schemas.microsoft.com/office/drawing/2014/main" val="1151918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658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75BB8-1BA5-4863-8C12-29513848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Inversiones 2018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1994421-29AF-4749-AB24-E5F844505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665152"/>
              </p:ext>
            </p:extLst>
          </p:nvPr>
        </p:nvGraphicFramePr>
        <p:xfrm>
          <a:off x="377505" y="2030136"/>
          <a:ext cx="8472880" cy="4521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835">
                  <a:extLst>
                    <a:ext uri="{9D8B030D-6E8A-4147-A177-3AD203B41FA5}">
                      <a16:colId xmlns:a16="http://schemas.microsoft.com/office/drawing/2014/main" val="1571557353"/>
                    </a:ext>
                  </a:extLst>
                </a:gridCol>
                <a:gridCol w="7549045">
                  <a:extLst>
                    <a:ext uri="{9D8B030D-6E8A-4147-A177-3AD203B41FA5}">
                      <a16:colId xmlns:a16="http://schemas.microsoft.com/office/drawing/2014/main" val="1774001668"/>
                    </a:ext>
                  </a:extLst>
                </a:gridCol>
              </a:tblGrid>
              <a:tr h="519044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Mobiliario</a:t>
                      </a:r>
                      <a:endParaRPr lang="es-C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918163143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1.-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Sillas Biblioteca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1742874395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2.-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Mesas salas de clases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3669880655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 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1418908653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 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1621601494"/>
                  </a:ext>
                </a:extLst>
              </a:tr>
              <a:tr h="50906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Mantención</a:t>
                      </a:r>
                      <a:endParaRPr lang="es-C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2965773154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1.-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Cambio de cables electricos en 1° 2° 3° piso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4101458511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2.-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Cambio de gasfiteria en baños de 1° y 2° piso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800336780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3.-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Cambio de luces es salas de clases en general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3487766050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4.-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Cambio de empalme electrico 1° piso administración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481087532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5.-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Renovacion de entradas principales accesos a colegio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4147318596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6.-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Pintura exterior e interior de colegio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2154666084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 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2543608518"/>
                  </a:ext>
                </a:extLst>
              </a:tr>
              <a:tr h="499080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CALEFACCIÓN</a:t>
                      </a:r>
                      <a:endParaRPr lang="es-C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1834457936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1.-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Implementación calef.central prekinder y kinder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247404636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2.-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Nuevos calefactores en 1° ciclo y 4 salas de 2° y 3° ciclo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430992748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>
                          <a:effectLst/>
                        </a:rPr>
                        <a:t> </a:t>
                      </a: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3692927260"/>
                  </a:ext>
                </a:extLst>
              </a:tr>
              <a:tr h="199632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u="none" strike="noStrike" dirty="0">
                          <a:effectLst/>
                        </a:rPr>
                        <a:t> 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5" marR="7945" marT="7945" marB="0" anchor="b"/>
                </a:tc>
                <a:extLst>
                  <a:ext uri="{0D108BD9-81ED-4DB2-BD59-A6C34878D82A}">
                    <a16:rowId xmlns:a16="http://schemas.microsoft.com/office/drawing/2014/main" val="4100430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43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49" y="228601"/>
            <a:ext cx="1174607" cy="11435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027" y="301275"/>
            <a:ext cx="1787513" cy="3797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915" y="792431"/>
            <a:ext cx="1779062" cy="379762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3F08A366-6360-4856-BD96-7A77CE6C4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72" y="2196405"/>
            <a:ext cx="8835656" cy="47172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>
                <a:solidFill>
                  <a:schemeClr val="bg1">
                    <a:lumMod val="85000"/>
                  </a:schemeClr>
                </a:solidFill>
              </a:rPr>
              <a:t>COLEGIO TÉCNICO NACIONES UNIDAS</a:t>
            </a:r>
            <a:br>
              <a:rPr lang="es-CL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s-CL" sz="2400" dirty="0">
                <a:solidFill>
                  <a:schemeClr val="bg1">
                    <a:lumMod val="85000"/>
                  </a:schemeClr>
                </a:solidFill>
              </a:rPr>
              <a:t>Resolución Exenta N°7,903 de 1982 </a:t>
            </a:r>
            <a:br>
              <a:rPr lang="es-CL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s-CL" sz="2800" b="1" dirty="0">
                <a:solidFill>
                  <a:schemeClr val="bg1">
                    <a:lumMod val="85000"/>
                  </a:schemeClr>
                </a:solidFill>
              </a:rPr>
              <a:t>ENTIDAD SOSTENEDORA </a:t>
            </a:r>
            <a:br>
              <a:rPr lang="es-CL" sz="28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s-CL" sz="2400" dirty="0">
                <a:solidFill>
                  <a:schemeClr val="bg1">
                    <a:lumMod val="85000"/>
                  </a:schemeClr>
                </a:solidFill>
              </a:rPr>
              <a:t>FUNDACIÓN PARA LA EDUCACIÓN </a:t>
            </a:r>
            <a:br>
              <a:rPr lang="es-CL" sz="24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s-CL" sz="2400" dirty="0">
                <a:solidFill>
                  <a:schemeClr val="bg1">
                    <a:lumMod val="85000"/>
                  </a:schemeClr>
                </a:solidFill>
              </a:rPr>
              <a:t>EJÉRCITO DE SALVACIÓN </a:t>
            </a:r>
            <a:br>
              <a:rPr lang="es-CL" sz="28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s-CL" sz="2800" b="1" dirty="0">
                <a:solidFill>
                  <a:schemeClr val="bg1">
                    <a:lumMod val="85000"/>
                  </a:schemeClr>
                </a:solidFill>
              </a:rPr>
              <a:t>SOTENEDOR Y REPRESENTANTE LEGAL REGIONAL</a:t>
            </a:r>
            <a:br>
              <a:rPr lang="es-CL" sz="28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s-CL" sz="2400" dirty="0">
                <a:solidFill>
                  <a:schemeClr val="bg1">
                    <a:lumMod val="85000"/>
                  </a:schemeClr>
                </a:solidFill>
              </a:rPr>
              <a:t>MAYOR ROBERTO MOYA </a:t>
            </a:r>
            <a:br>
              <a:rPr lang="es-CL" sz="28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s-CL" sz="2800" b="1" dirty="0">
                <a:solidFill>
                  <a:schemeClr val="bg1">
                    <a:lumMod val="85000"/>
                  </a:schemeClr>
                </a:solidFill>
              </a:rPr>
              <a:t>DIRECTORA</a:t>
            </a:r>
            <a:br>
              <a:rPr lang="es-CL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s-CL" sz="2400" dirty="0">
                <a:solidFill>
                  <a:schemeClr val="bg1">
                    <a:lumMod val="85000"/>
                  </a:schemeClr>
                </a:solidFill>
              </a:rPr>
              <a:t>MARTA VILLARREAL BARLARO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DCFED7-4F10-44B4-B00E-07C49DC6FB4C}"/>
              </a:ext>
            </a:extLst>
          </p:cNvPr>
          <p:cNvSpPr txBox="1"/>
          <p:nvPr/>
        </p:nvSpPr>
        <p:spPr>
          <a:xfrm>
            <a:off x="2955852" y="277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1108806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9E52F-D679-48D6-81C7-6B32F509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Gestión Pedagógica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BC72A65-3951-498B-8AF9-389C61674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690513"/>
              </p:ext>
            </p:extLst>
          </p:nvPr>
        </p:nvGraphicFramePr>
        <p:xfrm>
          <a:off x="724343" y="2271971"/>
          <a:ext cx="78867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41365115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868506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Objetivo Estratégico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4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800" u="none" strike="noStrike" kern="1200" baseline="0" dirty="0"/>
                        <a:t>Fortalecer las prácticas pedagógicas, a través de la implementación del currículum vigente, lineamientos pedagógicos y el aprendizaje colaborativo e inclusivo, con el fin de mejorar las oportunidades de aprendizaje de los estudiantes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u="none" strike="noStrike" kern="1200" baseline="0" dirty="0"/>
                        <a:t>90% de los docentes implementan prácticas pedagógicas según bases Curriculares y Programas de Estudios y adecuadas a la diversidad.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351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800" u="none" strike="noStrike" kern="1200" baseline="0" dirty="0"/>
                        <a:t>Instalar una cultura de altas expectativas en nuestra comunidad educativa, a través del desarrollo de competencias básicas del saber, saber hacer y saber ser.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u="none" strike="noStrike" kern="1200" baseline="0" dirty="0"/>
                        <a:t>90% de los docentes acompañados al aula y retroalimentados según dominios y descriptores del Marco de la Buena Enseñanza.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35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059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1E9B1-E1F8-44FD-9876-F2E97FF2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Liderazgo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8075B64-3B29-4AE6-88E4-EC418A7E4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807059"/>
              </p:ext>
            </p:extLst>
          </p:nvPr>
        </p:nvGraphicFramePr>
        <p:xfrm>
          <a:off x="533400" y="2336800"/>
          <a:ext cx="6888162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081">
                  <a:extLst>
                    <a:ext uri="{9D8B030D-6E8A-4147-A177-3AD203B41FA5}">
                      <a16:colId xmlns:a16="http://schemas.microsoft.com/office/drawing/2014/main" val="1425602897"/>
                    </a:ext>
                  </a:extLst>
                </a:gridCol>
                <a:gridCol w="3444081">
                  <a:extLst>
                    <a:ext uri="{9D8B030D-6E8A-4147-A177-3AD203B41FA5}">
                      <a16:colId xmlns:a16="http://schemas.microsoft.com/office/drawing/2014/main" val="3351558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Objetivo Estratégico</a:t>
                      </a:r>
                    </a:p>
                  </a:txBody>
                  <a:tcPr marL="79863" marR="7986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Meta</a:t>
                      </a:r>
                    </a:p>
                  </a:txBody>
                  <a:tcPr marL="79863" marR="79863"/>
                </a:tc>
                <a:extLst>
                  <a:ext uri="{0D108BD9-81ED-4DB2-BD59-A6C34878D82A}">
                    <a16:rowId xmlns:a16="http://schemas.microsoft.com/office/drawing/2014/main" val="204915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u="none" strike="noStrike" kern="1200" baseline="0" dirty="0"/>
                        <a:t>Sistematizar la prácticas de acciones desplegadas en los planes de acción del PME asegurando los recursos que promueven la cultura de altas expectativas, valores y formación cristiana, a través de una convivencia y un clima organizacional sano y seguro para los actores de la Comunidad Educativa favoreciendo el trabajo colaborativo y de inclusión</a:t>
                      </a:r>
                    </a:p>
                    <a:p>
                      <a:r>
                        <a:rPr lang="es-CL" sz="1800" u="none" strike="noStrike" kern="1200" baseline="0" dirty="0"/>
                        <a:t>escolar.</a:t>
                      </a:r>
                      <a:endParaRPr lang="es-CL" dirty="0"/>
                    </a:p>
                  </a:txBody>
                  <a:tcPr marL="79863" marR="7986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u="none" strike="noStrike" kern="1200" baseline="0" dirty="0"/>
                        <a:t>La Dirección, el equipo directivo y equipo técnico pedagógico realizan al menos una entrevista y retroalimentación durante el año al 90% de los funcionarios del colegio en torno a la cobertura curricular, clima laboral y satisfacción personal.</a:t>
                      </a:r>
                      <a:endParaRPr lang="es-CL" dirty="0"/>
                    </a:p>
                  </a:txBody>
                  <a:tcPr marL="79863" marR="79863"/>
                </a:tc>
                <a:extLst>
                  <a:ext uri="{0D108BD9-81ED-4DB2-BD59-A6C34878D82A}">
                    <a16:rowId xmlns:a16="http://schemas.microsoft.com/office/drawing/2014/main" val="90783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534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E5E6C-99B3-4CC4-8D49-8DEE3BEE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Convivencia Escolar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41369B5-DCB1-493E-B398-475A80668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757833"/>
              </p:ext>
            </p:extLst>
          </p:nvPr>
        </p:nvGraphicFramePr>
        <p:xfrm>
          <a:off x="540011" y="2060354"/>
          <a:ext cx="6888162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081">
                  <a:extLst>
                    <a:ext uri="{9D8B030D-6E8A-4147-A177-3AD203B41FA5}">
                      <a16:colId xmlns:a16="http://schemas.microsoft.com/office/drawing/2014/main" val="2705437506"/>
                    </a:ext>
                  </a:extLst>
                </a:gridCol>
                <a:gridCol w="3444081">
                  <a:extLst>
                    <a:ext uri="{9D8B030D-6E8A-4147-A177-3AD203B41FA5}">
                      <a16:colId xmlns:a16="http://schemas.microsoft.com/office/drawing/2014/main" val="3991614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Objetivo Estratégico</a:t>
                      </a:r>
                    </a:p>
                  </a:txBody>
                  <a:tcPr marL="79863" marR="7986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/>
                        <a:t>Meta</a:t>
                      </a:r>
                    </a:p>
                  </a:txBody>
                  <a:tcPr marL="79863" marR="79863"/>
                </a:tc>
                <a:extLst>
                  <a:ext uri="{0D108BD9-81ED-4DB2-BD59-A6C34878D82A}">
                    <a16:rowId xmlns:a16="http://schemas.microsoft.com/office/drawing/2014/main" val="187805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600" u="none" strike="noStrike" kern="1200" baseline="0" dirty="0"/>
                        <a:t>Afianzar las práctica de acciones promoción, prevención e intervención psicosocial que nos permitan consolidar una convivencia escolar sana, segura e inclusiva promoviendo el desarrollo integral de los estudiantes.</a:t>
                      </a:r>
                      <a:endParaRPr lang="es-CL" sz="1600" dirty="0"/>
                    </a:p>
                  </a:txBody>
                  <a:tcPr marL="79863" marR="79863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kern="1200" baseline="0" dirty="0"/>
                        <a:t>85% de los estudiantes, que lo requieran, son atendidos desde sus necesidades emocionales, sociales, académicas, espirituales y económicas.</a:t>
                      </a:r>
                      <a:endParaRPr lang="es-CL" sz="1600" dirty="0"/>
                    </a:p>
                  </a:txBody>
                  <a:tcPr marL="79863" marR="79863"/>
                </a:tc>
                <a:extLst>
                  <a:ext uri="{0D108BD9-81ED-4DB2-BD59-A6C34878D82A}">
                    <a16:rowId xmlns:a16="http://schemas.microsoft.com/office/drawing/2014/main" val="151925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600" u="none" strike="noStrike" kern="1200" baseline="0" dirty="0"/>
                        <a:t>Fortalecer los mecanismos de participación de las familias en diferentes instancias de convocatoria</a:t>
                      </a:r>
                    </a:p>
                    <a:p>
                      <a:pPr algn="just"/>
                      <a:r>
                        <a:rPr lang="es-CL" sz="1600" u="none" strike="noStrike" kern="1200" baseline="0" dirty="0"/>
                        <a:t>(reuniones de apoderados, entrevistas personales, charlas formativas, actos, asambleas y microcentros), como así mismo conocer su grado de satisfacción y participación.</a:t>
                      </a:r>
                      <a:endParaRPr lang="es-CL" sz="1600" dirty="0"/>
                    </a:p>
                  </a:txBody>
                  <a:tcPr marL="79863" marR="79863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kern="1200" baseline="0" dirty="0"/>
                        <a:t>Aumentar un 10% la participación de las familias en las actividades del colegio.</a:t>
                      </a:r>
                      <a:endParaRPr lang="es-CL" sz="1600" dirty="0"/>
                    </a:p>
                  </a:txBody>
                  <a:tcPr marL="79863" marR="79863"/>
                </a:tc>
                <a:extLst>
                  <a:ext uri="{0D108BD9-81ED-4DB2-BD59-A6C34878D82A}">
                    <a16:rowId xmlns:a16="http://schemas.microsoft.com/office/drawing/2014/main" val="1307629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332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00773-C842-4CC0-8E96-1FA8BD49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Gestión de Recursos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84A6CC9-2559-4BB7-A27D-1A106D807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463682"/>
              </p:ext>
            </p:extLst>
          </p:nvPr>
        </p:nvGraphicFramePr>
        <p:xfrm>
          <a:off x="531639" y="2101595"/>
          <a:ext cx="8178688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344">
                  <a:extLst>
                    <a:ext uri="{9D8B030D-6E8A-4147-A177-3AD203B41FA5}">
                      <a16:colId xmlns:a16="http://schemas.microsoft.com/office/drawing/2014/main" val="3789588111"/>
                    </a:ext>
                  </a:extLst>
                </a:gridCol>
                <a:gridCol w="4089344">
                  <a:extLst>
                    <a:ext uri="{9D8B030D-6E8A-4147-A177-3AD203B41FA5}">
                      <a16:colId xmlns:a16="http://schemas.microsoft.com/office/drawing/2014/main" val="3005644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Objetivo Estratégico</a:t>
                      </a:r>
                    </a:p>
                  </a:txBody>
                  <a:tcPr marL="79863" marR="7986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Meta</a:t>
                      </a:r>
                    </a:p>
                  </a:txBody>
                  <a:tcPr marL="79863" marR="79863"/>
                </a:tc>
                <a:extLst>
                  <a:ext uri="{0D108BD9-81ED-4DB2-BD59-A6C34878D82A}">
                    <a16:rowId xmlns:a16="http://schemas.microsoft.com/office/drawing/2014/main" val="182286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600" u="none" strike="noStrike" kern="1200" baseline="0" dirty="0"/>
                        <a:t>Optimizar el recurso humano y económico para el logro de objetivos y metas institucionales Difusión de la Cuenta Pública anual a través de la</a:t>
                      </a:r>
                    </a:p>
                    <a:p>
                      <a:pPr algn="just"/>
                      <a:r>
                        <a:rPr lang="es-CL" sz="1600" u="none" strike="noStrike" kern="1200" baseline="0" dirty="0"/>
                        <a:t>página web institucional y Consejo escolar. El 85% fomentando una cultura de transparencia y de probidad a través de la difusión de la Cuenta Pública</a:t>
                      </a:r>
                    </a:p>
                    <a:p>
                      <a:pPr algn="just"/>
                      <a:r>
                        <a:rPr lang="es-CL" sz="1600" u="none" strike="noStrike" kern="1200" baseline="0" dirty="0"/>
                        <a:t>anual y aplicando protocolos claros, definidos y conocidos por todos los funcionarios del establecimiento.</a:t>
                      </a:r>
                      <a:endParaRPr lang="es-CL" sz="1600" dirty="0"/>
                    </a:p>
                  </a:txBody>
                  <a:tcPr marL="79863" marR="79863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kern="1200" baseline="0" dirty="0"/>
                        <a:t>Difusión de la Cuenta Pública anual a través de la página web institucional y Consejo escolar. El 85% de los funcionarios conoce los protocolos</a:t>
                      </a:r>
                    </a:p>
                    <a:p>
                      <a:r>
                        <a:rPr lang="es-CL" sz="1600" u="none" strike="noStrike" kern="1200" baseline="0" dirty="0"/>
                        <a:t>establecidos</a:t>
                      </a:r>
                      <a:r>
                        <a:rPr lang="es-CL" sz="1800" u="none" strike="noStrike" kern="1200" baseline="0" dirty="0"/>
                        <a:t>.</a:t>
                      </a:r>
                      <a:endParaRPr lang="es-CL" dirty="0"/>
                    </a:p>
                  </a:txBody>
                  <a:tcPr marL="79863" marR="79863"/>
                </a:tc>
                <a:extLst>
                  <a:ext uri="{0D108BD9-81ED-4DB2-BD59-A6C34878D82A}">
                    <a16:rowId xmlns:a16="http://schemas.microsoft.com/office/drawing/2014/main" val="3255724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600" u="none" strike="noStrike" kern="1200" baseline="0" dirty="0"/>
                        <a:t>Generar un Plan de Desarrollo Profesional Docente para la obtención del logros de los objetivos y metas</a:t>
                      </a:r>
                    </a:p>
                    <a:p>
                      <a:pPr algn="just"/>
                      <a:r>
                        <a:rPr lang="es-CL" sz="1600" u="none" strike="noStrike" kern="1200" baseline="0" dirty="0"/>
                        <a:t>institucionales.</a:t>
                      </a:r>
                      <a:endParaRPr lang="es-CL" sz="1600" dirty="0"/>
                    </a:p>
                  </a:txBody>
                  <a:tcPr marL="79863" marR="79863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kern="1200" baseline="0" dirty="0"/>
                        <a:t>85% de los docentes y profesionales de apoyo educativo son perfeccionados en funciones y/o tareas pertinentes al proceso educativo.</a:t>
                      </a:r>
                      <a:endParaRPr lang="es-CL" sz="1600" dirty="0"/>
                    </a:p>
                  </a:txBody>
                  <a:tcPr marL="79863" marR="79863"/>
                </a:tc>
                <a:extLst>
                  <a:ext uri="{0D108BD9-81ED-4DB2-BD59-A6C34878D82A}">
                    <a16:rowId xmlns:a16="http://schemas.microsoft.com/office/drawing/2014/main" val="4011476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101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6CFA5-972C-48F1-BEB9-13CA80A6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Área de Resultados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E440E22-3ADC-4305-9954-FC2FD3801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354083"/>
              </p:ext>
            </p:extLst>
          </p:nvPr>
        </p:nvGraphicFramePr>
        <p:xfrm>
          <a:off x="533400" y="2336800"/>
          <a:ext cx="6888162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081">
                  <a:extLst>
                    <a:ext uri="{9D8B030D-6E8A-4147-A177-3AD203B41FA5}">
                      <a16:colId xmlns:a16="http://schemas.microsoft.com/office/drawing/2014/main" val="3055372787"/>
                    </a:ext>
                  </a:extLst>
                </a:gridCol>
                <a:gridCol w="3444081">
                  <a:extLst>
                    <a:ext uri="{9D8B030D-6E8A-4147-A177-3AD203B41FA5}">
                      <a16:colId xmlns:a16="http://schemas.microsoft.com/office/drawing/2014/main" val="148855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Objetivo Estratégico</a:t>
                      </a:r>
                    </a:p>
                  </a:txBody>
                  <a:tcPr marL="79863" marR="7986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Meta</a:t>
                      </a:r>
                    </a:p>
                  </a:txBody>
                  <a:tcPr marL="79863" marR="79863"/>
                </a:tc>
                <a:extLst>
                  <a:ext uri="{0D108BD9-81ED-4DB2-BD59-A6C34878D82A}">
                    <a16:rowId xmlns:a16="http://schemas.microsoft.com/office/drawing/2014/main" val="400160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800" u="none" strike="noStrike" kern="1200" baseline="0" dirty="0"/>
                        <a:t>Mejorar los resultados de aprendizaje de los estudiantes, así como también los resultados de eficiencia interna con el objeto de incrementar y fortalecer los aprendizajes de nuestros estudiantes.</a:t>
                      </a:r>
                      <a:endParaRPr lang="es-CL" dirty="0"/>
                    </a:p>
                  </a:txBody>
                  <a:tcPr marL="79863" marR="7986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u="none" strike="noStrike" kern="1200" baseline="0" dirty="0"/>
                        <a:t>Aumentar en un 5% los resultados de aprendizaje de los estudiantes del nivel insuficiente al elemental y un 7% del nivel elemental al adecuado </a:t>
                      </a:r>
                      <a:endParaRPr lang="es-CL" dirty="0"/>
                    </a:p>
                  </a:txBody>
                  <a:tcPr marL="79863" marR="79863"/>
                </a:tc>
                <a:extLst>
                  <a:ext uri="{0D108BD9-81ED-4DB2-BD59-A6C34878D82A}">
                    <a16:rowId xmlns:a16="http://schemas.microsoft.com/office/drawing/2014/main" val="160396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800" u="none" strike="noStrike" kern="1200" baseline="0" dirty="0"/>
                        <a:t>Progresar significativamente en los resultados educativos en evaluaciones estandarizadas e indicadores de desarrollo personal y social.</a:t>
                      </a:r>
                      <a:endParaRPr lang="es-CL" dirty="0"/>
                    </a:p>
                  </a:txBody>
                  <a:tcPr marL="79863" marR="7986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u="none" strike="noStrike" kern="1200" baseline="0" dirty="0"/>
                        <a:t>Aumentar en un 3% en los resultados educativos en evaluaciones estandarizadas e indicadores de</a:t>
                      </a:r>
                    </a:p>
                    <a:p>
                      <a:pPr algn="just"/>
                      <a:r>
                        <a:rPr lang="es-CL" sz="1800" u="none" strike="noStrike" kern="1200" baseline="0" dirty="0"/>
                        <a:t>desarrollo personal y social.</a:t>
                      </a:r>
                      <a:endParaRPr lang="es-CL" dirty="0"/>
                    </a:p>
                  </a:txBody>
                  <a:tcPr marL="79863" marR="79863"/>
                </a:tc>
                <a:extLst>
                  <a:ext uri="{0D108BD9-81ED-4DB2-BD59-A6C34878D82A}">
                    <a16:rowId xmlns:a16="http://schemas.microsoft.com/office/drawing/2014/main" val="132668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43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C96DE-C0BE-4E8E-9C29-D11663E5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32" y="489097"/>
            <a:ext cx="6896534" cy="1080938"/>
          </a:xfrm>
        </p:spPr>
        <p:txBody>
          <a:bodyPr/>
          <a:lstStyle/>
          <a:p>
            <a:r>
              <a:rPr lang="es-CL" b="1" dirty="0"/>
              <a:t>CGAA 2019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8481C0C-D6F4-49D6-B003-53383D4A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572000" cy="3811588"/>
          </a:xfrm>
        </p:spPr>
        <p:txBody>
          <a:bodyPr>
            <a:noAutofit/>
          </a:bodyPr>
          <a:lstStyle/>
          <a:p>
            <a:r>
              <a:rPr lang="es-CL" sz="1400" dirty="0"/>
              <a:t>Profesora Asesora. Valentina Saavedra Needham</a:t>
            </a:r>
          </a:p>
          <a:p>
            <a:r>
              <a:rPr lang="es-CL" sz="1400" dirty="0"/>
              <a:t>Presidente: Felipe Rojas Castillo</a:t>
            </a:r>
          </a:p>
          <a:p>
            <a:r>
              <a:rPr lang="es-CL" sz="1400" dirty="0"/>
              <a:t>Vice-Presidente: </a:t>
            </a:r>
            <a:r>
              <a:rPr lang="es-CL" sz="1400" dirty="0" err="1"/>
              <a:t>Yasminne</a:t>
            </a:r>
            <a:r>
              <a:rPr lang="es-CL" sz="1400" dirty="0"/>
              <a:t> </a:t>
            </a:r>
            <a:r>
              <a:rPr lang="es-CL" sz="1400" dirty="0" err="1"/>
              <a:t>Souci</a:t>
            </a:r>
            <a:r>
              <a:rPr lang="es-CL" sz="1400" dirty="0"/>
              <a:t> </a:t>
            </a:r>
            <a:r>
              <a:rPr lang="es-CL" sz="1400" dirty="0" err="1"/>
              <a:t>Gallardo</a:t>
            </a:r>
            <a:r>
              <a:rPr lang="es-CL" sz="1400" dirty="0"/>
              <a:t> </a:t>
            </a:r>
          </a:p>
          <a:p>
            <a:r>
              <a:rPr lang="es-CL" sz="1400" dirty="0"/>
              <a:t>Secretaria/o: Francisca Cavero Lillo</a:t>
            </a:r>
          </a:p>
          <a:p>
            <a:r>
              <a:rPr lang="es-CL" sz="1400" dirty="0"/>
              <a:t>Tesorera/a: Orly </a:t>
            </a:r>
            <a:r>
              <a:rPr lang="es-CL" sz="1400" dirty="0" err="1"/>
              <a:t>Gallardo</a:t>
            </a:r>
            <a:r>
              <a:rPr lang="es-CL" sz="1400" dirty="0"/>
              <a:t> Ojeda</a:t>
            </a:r>
          </a:p>
          <a:p>
            <a:r>
              <a:rPr lang="es-CL" sz="1400" dirty="0"/>
              <a:t>Delegado de Acción Cristiana: Valentina Bahamondes Ruíz</a:t>
            </a:r>
          </a:p>
          <a:p>
            <a:r>
              <a:rPr lang="es-CL" sz="1400" dirty="0"/>
              <a:t>Delegado de Arte y Cultura: Adriano Barrientos Maturana.</a:t>
            </a:r>
          </a:p>
          <a:p>
            <a:r>
              <a:rPr lang="es-CL" sz="1400" dirty="0"/>
              <a:t>Delegada de Deporte: Helga </a:t>
            </a:r>
            <a:r>
              <a:rPr lang="es-CL" sz="1400" dirty="0" err="1"/>
              <a:t>Schafer</a:t>
            </a:r>
            <a:r>
              <a:rPr lang="es-CL" sz="1400" dirty="0"/>
              <a:t> Almonacid</a:t>
            </a:r>
          </a:p>
          <a:p>
            <a:endParaRPr lang="es-CL" sz="1400" dirty="0"/>
          </a:p>
          <a:p>
            <a:r>
              <a:rPr lang="es-CL" sz="1400" dirty="0"/>
              <a:t>Se han hecho dos reuniones con ellos:</a:t>
            </a:r>
          </a:p>
          <a:p>
            <a:r>
              <a:rPr lang="es-CL" sz="1400" dirty="0"/>
              <a:t>1° Se solicitó reunión con ellos para conocerlos.</a:t>
            </a:r>
          </a:p>
          <a:p>
            <a:r>
              <a:rPr lang="es-CL" sz="1400" dirty="0"/>
              <a:t>2° Presentaron algunas dudas acerca del día del alumno y fututo aniversario. Además de preguntar por otros temas de su interés que serán conversados más a fondo el jueves 23.05.19.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32B43F8-341A-4313-AA95-FBBBAD787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77" y="132907"/>
            <a:ext cx="4394791" cy="3296093"/>
          </a:xfrm>
          <a:prstGeom prst="rect">
            <a:avLst/>
          </a:prstGeom>
        </p:spPr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9AE7935D-6481-4336-9245-3760EAAC2F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4605838" y="2475985"/>
            <a:ext cx="4222730" cy="3898234"/>
          </a:xfrm>
        </p:spPr>
      </p:pic>
    </p:spTree>
    <p:extLst>
      <p:ext uri="{BB962C8B-B14F-4D97-AF65-F5344CB8AC3E}">
        <p14:creationId xmlns:p14="http://schemas.microsoft.com/office/powerpoint/2010/main" val="3969147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23B4C-8CA3-4043-B63E-8FDF5C00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Extraescolares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7D0E15-AEC2-4164-802C-B3E8D0F547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/>
              <a:t>12 Talleres extraescolares:</a:t>
            </a:r>
          </a:p>
          <a:p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5F7FCD-ED32-495D-8D32-EE206203EE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6015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DB404E-1C43-4327-8ECE-098EC9C8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4075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7D09C3CB-162C-498B-98B5-F910DFFE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984801" cy="528009"/>
          </a:xfrm>
        </p:spPr>
        <p:txBody>
          <a:bodyPr>
            <a:normAutofit fontScale="90000"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compromiso y atención</a:t>
            </a:r>
          </a:p>
        </p:txBody>
      </p:sp>
    </p:spTree>
    <p:extLst>
      <p:ext uri="{BB962C8B-B14F-4D97-AF65-F5344CB8AC3E}">
        <p14:creationId xmlns:p14="http://schemas.microsoft.com/office/powerpoint/2010/main" val="403800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55" y="304772"/>
            <a:ext cx="1261029" cy="12276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35" y="422971"/>
            <a:ext cx="1897264" cy="3265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35" y="918619"/>
            <a:ext cx="1829530" cy="21474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A10EA2-64FC-4948-BC47-3E22883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27244"/>
            <a:ext cx="7886700" cy="2852737"/>
          </a:xfrm>
        </p:spPr>
        <p:txBody>
          <a:bodyPr/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CUENTA PÚBLICA </a:t>
            </a:r>
            <a:b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5BC1E-B7C6-4B52-ADD6-A391E1A48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036548"/>
            <a:ext cx="7886700" cy="20531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b="1" dirty="0">
                <a:solidFill>
                  <a:schemeClr val="bg1">
                    <a:lumMod val="85000"/>
                  </a:schemeClr>
                </a:solidFill>
              </a:rPr>
              <a:t>¿Qué se entiende por Cuenta Pública?</a:t>
            </a:r>
          </a:p>
          <a:p>
            <a:r>
              <a:rPr lang="es-CL" i="1" dirty="0">
                <a:solidFill>
                  <a:schemeClr val="bg1">
                    <a:lumMod val="85000"/>
                  </a:schemeClr>
                </a:solidFill>
              </a:rPr>
              <a:t>“El proceso de Cuenta Pública (</a:t>
            </a:r>
            <a:r>
              <a:rPr lang="es-CL" i="1" u="sng" dirty="0">
                <a:solidFill>
                  <a:schemeClr val="bg1">
                    <a:lumMod val="85000"/>
                  </a:schemeClr>
                </a:solidFill>
              </a:rPr>
              <a:t>rendición de cuentas</a:t>
            </a:r>
            <a:r>
              <a:rPr lang="es-CL" i="1" dirty="0">
                <a:solidFill>
                  <a:schemeClr val="bg1">
                    <a:lumMod val="85000"/>
                  </a:schemeClr>
                </a:solidFill>
              </a:rPr>
              <a:t>), se enmarca en el ámbito de la gestión descentralizada de los establecimientos. Al poner en práctica esta modalidad, </a:t>
            </a:r>
            <a:r>
              <a:rPr lang="es-CL" i="1" u="sng" dirty="0">
                <a:solidFill>
                  <a:schemeClr val="bg1">
                    <a:lumMod val="85000"/>
                  </a:schemeClr>
                </a:solidFill>
              </a:rPr>
              <a:t>se reconoce el derecho que tiene la comunidad de estar informada sobre la gestión </a:t>
            </a:r>
            <a:r>
              <a:rPr lang="es-CL" i="1" dirty="0">
                <a:solidFill>
                  <a:schemeClr val="bg1">
                    <a:lumMod val="85000"/>
                  </a:schemeClr>
                </a:solidFill>
              </a:rPr>
              <a:t>y, consecuentemente, del impacto de la reforma educacional. Asimismo, se establece como un mecanismo a través del cual los responsables de las distintas instancias del sistema escolar, asumen públicamente los resultados de su gestión.” </a:t>
            </a:r>
          </a:p>
        </p:txBody>
      </p:sp>
    </p:spTree>
    <p:extLst>
      <p:ext uri="{BB962C8B-B14F-4D97-AF65-F5344CB8AC3E}">
        <p14:creationId xmlns:p14="http://schemas.microsoft.com/office/powerpoint/2010/main" val="97605557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55" y="304772"/>
            <a:ext cx="1261029" cy="122769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975" y="474206"/>
            <a:ext cx="1897264" cy="32656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975" y="827725"/>
            <a:ext cx="1829530" cy="214742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FC44ABE-C959-454D-A642-AF3282A1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530" y="365126"/>
            <a:ext cx="4518820" cy="1325563"/>
          </a:xfrm>
        </p:spPr>
        <p:txBody>
          <a:bodyPr>
            <a:normAutofit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MISIÓN VISIÓN </a:t>
            </a:r>
            <a:endParaRPr lang="es-CL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8EF0554E-D5AC-4897-814A-0A2E368B4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812178"/>
              </p:ext>
            </p:extLst>
          </p:nvPr>
        </p:nvGraphicFramePr>
        <p:xfrm>
          <a:off x="533400" y="2336800"/>
          <a:ext cx="6888163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8163967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>
            <a:extLst>
              <a:ext uri="{FF2B5EF4-FFF2-40B4-BE49-F238E27FC236}">
                <a16:creationId xmlns:a16="http://schemas.microsoft.com/office/drawing/2014/main" id="{6AED8521-77E4-49FF-9DBD-7EC9A528A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SELLOS INSTITUCIONALES </a:t>
            </a:r>
            <a:endParaRPr lang="es-CL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F884253-D284-46E0-A5A1-E85DAEC7A6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758024"/>
              </p:ext>
            </p:extLst>
          </p:nvPr>
        </p:nvGraphicFramePr>
        <p:xfrm>
          <a:off x="533400" y="1935126"/>
          <a:ext cx="7813158" cy="400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40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A016375-06CC-4B45-AB6B-A1B5C629A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7795A1A-9F79-4610-B7A7-6D0489102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3" t="14961" r="34535" b="5246"/>
          <a:stretch/>
        </p:blipFill>
        <p:spPr>
          <a:xfrm>
            <a:off x="1105786" y="0"/>
            <a:ext cx="68261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0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A1281-00BE-46C2-8B04-B30DFA96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Diagnóstico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284023-8940-4AE7-B88C-1DD94FC8A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Matrícula histórica y Meta 2019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12E8F8-3A72-41E0-953A-A58EFCC72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8" t="29845" r="30582" b="38320"/>
          <a:stretch/>
        </p:blipFill>
        <p:spPr>
          <a:xfrm>
            <a:off x="914400" y="2977116"/>
            <a:ext cx="6921795" cy="2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8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48E1F-1279-42CE-A6BD-CA4DB985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Recursos Humanos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25597BC-1AE9-48BA-BE34-A1D021B39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802"/>
              </p:ext>
            </p:extLst>
          </p:nvPr>
        </p:nvGraphicFramePr>
        <p:xfrm>
          <a:off x="1779818" y="1690689"/>
          <a:ext cx="5584363" cy="4085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{284E427A-3D55-4303-BF80-6455036E1DE7}</a:tableStyleId>
              </a:tblPr>
              <a:tblGrid>
                <a:gridCol w="3901807">
                  <a:extLst>
                    <a:ext uri="{9D8B030D-6E8A-4147-A177-3AD203B41FA5}">
                      <a16:colId xmlns:a16="http://schemas.microsoft.com/office/drawing/2014/main" val="687670881"/>
                    </a:ext>
                  </a:extLst>
                </a:gridCol>
                <a:gridCol w="1682556">
                  <a:extLst>
                    <a:ext uri="{9D8B030D-6E8A-4147-A177-3AD203B41FA5}">
                      <a16:colId xmlns:a16="http://schemas.microsoft.com/office/drawing/2014/main" val="57742425"/>
                    </a:ext>
                  </a:extLst>
                </a:gridCol>
              </a:tblGrid>
              <a:tr h="443741">
                <a:tc>
                  <a:txBody>
                    <a:bodyPr/>
                    <a:lstStyle/>
                    <a:p>
                      <a:pPr marL="12700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Cargo</a:t>
                      </a:r>
                      <a:endParaRPr lang="es-CL" sz="1800" dirty="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Q personas</a:t>
                      </a:r>
                      <a:endParaRPr lang="es-CL" sz="1800" dirty="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76464410"/>
                  </a:ext>
                </a:extLst>
              </a:tr>
              <a:tr h="531146">
                <a:tc>
                  <a:txBody>
                    <a:bodyPr/>
                    <a:lstStyle/>
                    <a:p>
                      <a:pPr marL="127000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Representante legal</a:t>
                      </a:r>
                      <a:endParaRPr lang="es-CL" sz="180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Raquel Perea</a:t>
                      </a:r>
                      <a:endParaRPr lang="es-CL" sz="180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2605745"/>
                  </a:ext>
                </a:extLst>
              </a:tr>
              <a:tr h="531146">
                <a:tc>
                  <a:txBody>
                    <a:bodyPr/>
                    <a:lstStyle/>
                    <a:p>
                      <a:pPr marL="127000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Directivos</a:t>
                      </a:r>
                      <a:endParaRPr lang="es-CL" sz="1800" dirty="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6 personas</a:t>
                      </a:r>
                      <a:endParaRPr lang="es-CL" sz="1800" dirty="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439637"/>
                  </a:ext>
                </a:extLst>
              </a:tr>
              <a:tr h="535179">
                <a:tc>
                  <a:txBody>
                    <a:bodyPr/>
                    <a:lstStyle/>
                    <a:p>
                      <a:pPr marL="127000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Docentes</a:t>
                      </a:r>
                      <a:endParaRPr lang="es-CL" sz="180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67 personas</a:t>
                      </a:r>
                      <a:endParaRPr lang="es-CL" sz="1800" dirty="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9031774"/>
                  </a:ext>
                </a:extLst>
              </a:tr>
              <a:tr h="535179">
                <a:tc>
                  <a:txBody>
                    <a:bodyPr/>
                    <a:lstStyle/>
                    <a:p>
                      <a:pPr marL="12700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Proyecto de integración escolar</a:t>
                      </a:r>
                      <a:endParaRPr lang="es-CL" sz="180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13 personas</a:t>
                      </a:r>
                      <a:endParaRPr lang="es-CL" sz="1800" dirty="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80834476"/>
                  </a:ext>
                </a:extLst>
              </a:tr>
              <a:tr h="532490">
                <a:tc>
                  <a:txBody>
                    <a:bodyPr/>
                    <a:lstStyle/>
                    <a:p>
                      <a:pPr marL="127000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Administrativos</a:t>
                      </a:r>
                      <a:endParaRPr lang="es-CL" sz="180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</a:t>
                      </a:r>
                      <a:endParaRPr lang="es-CL" sz="180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1855553"/>
                  </a:ext>
                </a:extLst>
              </a:tr>
              <a:tr h="532490">
                <a:tc>
                  <a:txBody>
                    <a:bodyPr/>
                    <a:lstStyle/>
                    <a:p>
                      <a:pPr marL="12700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Asistentes de la educación</a:t>
                      </a:r>
                      <a:endParaRPr lang="es-CL" sz="180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36</a:t>
                      </a:r>
                      <a:endParaRPr lang="es-CL" sz="180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1863706"/>
                  </a:ext>
                </a:extLst>
              </a:tr>
              <a:tr h="443741">
                <a:tc>
                  <a:txBody>
                    <a:bodyPr/>
                    <a:lstStyle/>
                    <a:p>
                      <a:pPr marL="127000">
                        <a:lnSpc>
                          <a:spcPts val="1225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Manipuladoras Junaeb</a:t>
                      </a:r>
                      <a:endParaRPr lang="es-CL" sz="180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225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7</a:t>
                      </a:r>
                      <a:endParaRPr lang="es-CL" sz="1800" dirty="0">
                        <a:effectLst/>
                        <a:latin typeface="Century Schoolbook" panose="02040604050505020304" pitchFamily="18" charset="0"/>
                        <a:ea typeface="Century Schoolbook" panose="020406040505050203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3602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224265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187</TotalTime>
  <Words>1486</Words>
  <Application>Microsoft Office PowerPoint</Application>
  <PresentationFormat>Presentación en pantalla (4:3)</PresentationFormat>
  <Paragraphs>270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Schoolbook</vt:lpstr>
      <vt:lpstr>Trebuchet MS</vt:lpstr>
      <vt:lpstr>Berlín</vt:lpstr>
      <vt:lpstr>CUENTA PÚBLICA  2018</vt:lpstr>
      <vt:lpstr>COLEGIO TÉCNICO NACIONES UNIDAS Resolución Exenta N°7,903 de 1982  ENTIDAD SOSTENEDORA  FUNDACIÓN PARA LA EDUCACIÓN  EJÉRCITO DE SALVACIÓN  SOTENEDOR Y REPRESENTANTE LEGAL REGIONAL MAYOR ROBERTO MOYA  DIRECTORA MARTA VILLARREAL BARLARO</vt:lpstr>
      <vt:lpstr>CUENTA PÚBLICA  2018</vt:lpstr>
      <vt:lpstr>MISIÓN VISIÓN </vt:lpstr>
      <vt:lpstr>SELLOS INSTITUCIONALES </vt:lpstr>
      <vt:lpstr>Presentación de PowerPoint</vt:lpstr>
      <vt:lpstr>Presentación de PowerPoint</vt:lpstr>
      <vt:lpstr>Diagnóstico </vt:lpstr>
      <vt:lpstr>Recursos Humanos</vt:lpstr>
      <vt:lpstr>Resultados de Eficiencia Históricos y Meta 2019 </vt:lpstr>
      <vt:lpstr>Resultados Educativos  Históricos y Metas </vt:lpstr>
      <vt:lpstr>Resultados Educativos  Históricos y Metas </vt:lpstr>
      <vt:lpstr>Resultados Educativos  Históricos y Metas </vt:lpstr>
      <vt:lpstr>OTROS RESULTADOS DE EFICIENCIA </vt:lpstr>
      <vt:lpstr>Administrativa y Finanzas</vt:lpstr>
      <vt:lpstr>Finanzas</vt:lpstr>
      <vt:lpstr>Ingresos y Egresos Por Subvención 2018</vt:lpstr>
      <vt:lpstr>Inversiones 2018</vt:lpstr>
      <vt:lpstr>Inversiones 2018</vt:lpstr>
      <vt:lpstr>Gestión Pedagógica</vt:lpstr>
      <vt:lpstr>Liderazgo </vt:lpstr>
      <vt:lpstr>Convivencia Escolar</vt:lpstr>
      <vt:lpstr>Gestión de Recursos</vt:lpstr>
      <vt:lpstr>Área de Resultados</vt:lpstr>
      <vt:lpstr>CGAA 2019</vt:lpstr>
      <vt:lpstr>Extraescolares </vt:lpstr>
      <vt:lpstr>Gracias por su compromiso y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Erwin Navarro</dc:creator>
  <cp:lastModifiedBy>AFINANCIERO</cp:lastModifiedBy>
  <cp:revision>60</cp:revision>
  <dcterms:created xsi:type="dcterms:W3CDTF">2017-08-09T21:42:59Z</dcterms:created>
  <dcterms:modified xsi:type="dcterms:W3CDTF">2019-06-10T13:15:56Z</dcterms:modified>
</cp:coreProperties>
</file>